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256" r:id="rId2"/>
    <p:sldId id="258" r:id="rId3"/>
    <p:sldId id="506" r:id="rId4"/>
    <p:sldId id="277" r:id="rId5"/>
    <p:sldId id="397" r:id="rId6"/>
    <p:sldId id="398" r:id="rId7"/>
    <p:sldId id="278" r:id="rId8"/>
    <p:sldId id="377" r:id="rId9"/>
    <p:sldId id="396" r:id="rId10"/>
    <p:sldId id="399" r:id="rId11"/>
    <p:sldId id="378" r:id="rId12"/>
    <p:sldId id="486" r:id="rId13"/>
    <p:sldId id="484" r:id="rId14"/>
    <p:sldId id="515" r:id="rId15"/>
    <p:sldId id="507" r:id="rId16"/>
    <p:sldId id="485" r:id="rId17"/>
    <p:sldId id="462" r:id="rId18"/>
    <p:sldId id="448" r:id="rId19"/>
    <p:sldId id="285" r:id="rId20"/>
    <p:sldId id="465" r:id="rId21"/>
    <p:sldId id="508" r:id="rId22"/>
    <p:sldId id="466" r:id="rId23"/>
    <p:sldId id="489" r:id="rId24"/>
    <p:sldId id="467" r:id="rId25"/>
    <p:sldId id="468" r:id="rId26"/>
    <p:sldId id="469" r:id="rId27"/>
    <p:sldId id="472" r:id="rId28"/>
    <p:sldId id="473" r:id="rId29"/>
    <p:sldId id="474" r:id="rId30"/>
    <p:sldId id="475" r:id="rId31"/>
    <p:sldId id="476" r:id="rId32"/>
    <p:sldId id="480" r:id="rId33"/>
    <p:sldId id="477" r:id="rId34"/>
    <p:sldId id="478" r:id="rId35"/>
    <p:sldId id="481" r:id="rId36"/>
    <p:sldId id="490" r:id="rId37"/>
    <p:sldId id="409" r:id="rId38"/>
    <p:sldId id="491" r:id="rId39"/>
    <p:sldId id="509" r:id="rId40"/>
    <p:sldId id="299" r:id="rId41"/>
    <p:sldId id="301" r:id="rId42"/>
    <p:sldId id="300" r:id="rId43"/>
    <p:sldId id="302" r:id="rId44"/>
    <p:sldId id="305" r:id="rId45"/>
    <p:sldId id="306" r:id="rId46"/>
    <p:sldId id="307" r:id="rId47"/>
    <p:sldId id="510" r:id="rId48"/>
    <p:sldId id="511" r:id="rId49"/>
    <p:sldId id="308" r:id="rId50"/>
    <p:sldId id="309" r:id="rId51"/>
    <p:sldId id="310" r:id="rId52"/>
    <p:sldId id="438" r:id="rId53"/>
    <p:sldId id="439" r:id="rId54"/>
    <p:sldId id="383" r:id="rId55"/>
    <p:sldId id="497" r:id="rId56"/>
    <p:sldId id="442" r:id="rId57"/>
    <p:sldId id="382" r:id="rId58"/>
    <p:sldId id="512" r:id="rId59"/>
    <p:sldId id="324" r:id="rId60"/>
    <p:sldId id="325" r:id="rId61"/>
    <p:sldId id="446" r:id="rId62"/>
    <p:sldId id="333" r:id="rId63"/>
    <p:sldId id="447" r:id="rId64"/>
    <p:sldId id="498" r:id="rId65"/>
    <p:sldId id="500" r:id="rId66"/>
    <p:sldId id="452" r:id="rId67"/>
    <p:sldId id="513" r:id="rId68"/>
    <p:sldId id="519" r:id="rId69"/>
    <p:sldId id="517" r:id="rId70"/>
    <p:sldId id="451" r:id="rId71"/>
    <p:sldId id="495" r:id="rId72"/>
    <p:sldId id="518" r:id="rId73"/>
    <p:sldId id="460" r:id="rId74"/>
    <p:sldId id="516" r:id="rId75"/>
    <p:sldId id="482" r:id="rId76"/>
    <p:sldId id="458" r:id="rId77"/>
    <p:sldId id="483" r:id="rId78"/>
    <p:sldId id="487" r:id="rId79"/>
    <p:sldId id="488" r:id="rId80"/>
    <p:sldId id="496" r:id="rId81"/>
    <p:sldId id="501" r:id="rId82"/>
    <p:sldId id="503" r:id="rId83"/>
    <p:sldId id="504" r:id="rId84"/>
    <p:sldId id="505" r:id="rId85"/>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9" autoAdjust="0"/>
    <p:restoredTop sz="88767" autoAdjust="0"/>
  </p:normalViewPr>
  <p:slideViewPr>
    <p:cSldViewPr>
      <p:cViewPr>
        <p:scale>
          <a:sx n="90" d="100"/>
          <a:sy n="90" d="100"/>
        </p:scale>
        <p:origin x="-174" y="-2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inardi\Dropbox\Teaching\MathCamp\FunctionsToOptimiz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inardi\Dropbox\Teaching\MathCamp\FunctionsToOptimiz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488407699037617E-2"/>
          <c:y val="2.8252405949256341E-2"/>
          <c:w val="0.91951159230096235"/>
          <c:h val="0.94349518810148736"/>
        </c:manualLayout>
      </c:layout>
      <c:lineChart>
        <c:grouping val="standard"/>
        <c:varyColors val="0"/>
        <c:ser>
          <c:idx val="1"/>
          <c:order val="0"/>
          <c:marker>
            <c:symbol val="none"/>
          </c:marker>
          <c:val>
            <c:numRef>
              <c:f>Sheet1!$D$8:$D$20</c:f>
              <c:numCache>
                <c:formatCode>General</c:formatCode>
                <c:ptCount val="13"/>
                <c:pt idx="0">
                  <c:v>0</c:v>
                </c:pt>
                <c:pt idx="1">
                  <c:v>7.2</c:v>
                </c:pt>
                <c:pt idx="2">
                  <c:v>12.8</c:v>
                </c:pt>
                <c:pt idx="3">
                  <c:v>16.8</c:v>
                </c:pt>
                <c:pt idx="4">
                  <c:v>19.2</c:v>
                </c:pt>
                <c:pt idx="5">
                  <c:v>20</c:v>
                </c:pt>
                <c:pt idx="6">
                  <c:v>19.2</c:v>
                </c:pt>
                <c:pt idx="7">
                  <c:v>16.799999999999997</c:v>
                </c:pt>
                <c:pt idx="8">
                  <c:v>12.799999999999997</c:v>
                </c:pt>
                <c:pt idx="9">
                  <c:v>7.2000000000000028</c:v>
                </c:pt>
                <c:pt idx="10">
                  <c:v>0</c:v>
                </c:pt>
                <c:pt idx="11">
                  <c:v>-8.8000000000000114</c:v>
                </c:pt>
                <c:pt idx="12">
                  <c:v>-19.200000000000003</c:v>
                </c:pt>
              </c:numCache>
            </c:numRef>
          </c:val>
          <c:smooth val="0"/>
        </c:ser>
        <c:dLbls>
          <c:showLegendKey val="0"/>
          <c:showVal val="0"/>
          <c:showCatName val="0"/>
          <c:showSerName val="0"/>
          <c:showPercent val="0"/>
          <c:showBubbleSize val="0"/>
        </c:dLbls>
        <c:marker val="1"/>
        <c:smooth val="0"/>
        <c:axId val="174332416"/>
        <c:axId val="38298176"/>
      </c:lineChart>
      <c:catAx>
        <c:axId val="174332416"/>
        <c:scaling>
          <c:orientation val="minMax"/>
        </c:scaling>
        <c:delete val="0"/>
        <c:axPos val="b"/>
        <c:majorTickMark val="out"/>
        <c:minorTickMark val="none"/>
        <c:tickLblPos val="nextTo"/>
        <c:crossAx val="38298176"/>
        <c:crosses val="autoZero"/>
        <c:auto val="1"/>
        <c:lblAlgn val="ctr"/>
        <c:lblOffset val="100"/>
        <c:noMultiLvlLbl val="0"/>
      </c:catAx>
      <c:valAx>
        <c:axId val="38298176"/>
        <c:scaling>
          <c:orientation val="minMax"/>
          <c:max val="20"/>
          <c:min val="-10"/>
        </c:scaling>
        <c:delete val="0"/>
        <c:axPos val="l"/>
        <c:majorGridlines/>
        <c:numFmt formatCode="General" sourceLinked="1"/>
        <c:majorTickMark val="out"/>
        <c:minorTickMark val="none"/>
        <c:tickLblPos val="nextTo"/>
        <c:crossAx val="17433241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488407699037617E-2"/>
          <c:y val="2.8252405949256341E-2"/>
          <c:w val="0.91951159230096235"/>
          <c:h val="0.94349518810148736"/>
        </c:manualLayout>
      </c:layout>
      <c:lineChart>
        <c:grouping val="standard"/>
        <c:varyColors val="0"/>
        <c:ser>
          <c:idx val="1"/>
          <c:order val="0"/>
          <c:marker>
            <c:symbol val="none"/>
          </c:marker>
          <c:val>
            <c:numRef>
              <c:f>Sheet1!$D$8:$D$20</c:f>
              <c:numCache>
                <c:formatCode>General</c:formatCode>
                <c:ptCount val="13"/>
                <c:pt idx="0">
                  <c:v>0</c:v>
                </c:pt>
                <c:pt idx="1">
                  <c:v>7.2</c:v>
                </c:pt>
                <c:pt idx="2">
                  <c:v>12.8</c:v>
                </c:pt>
                <c:pt idx="3">
                  <c:v>16.8</c:v>
                </c:pt>
                <c:pt idx="4">
                  <c:v>19.2</c:v>
                </c:pt>
                <c:pt idx="5">
                  <c:v>20</c:v>
                </c:pt>
                <c:pt idx="6">
                  <c:v>19.2</c:v>
                </c:pt>
                <c:pt idx="7">
                  <c:v>16.799999999999997</c:v>
                </c:pt>
                <c:pt idx="8">
                  <c:v>12.799999999999997</c:v>
                </c:pt>
                <c:pt idx="9">
                  <c:v>7.2000000000000028</c:v>
                </c:pt>
                <c:pt idx="10">
                  <c:v>0</c:v>
                </c:pt>
                <c:pt idx="11">
                  <c:v>-8.8000000000000114</c:v>
                </c:pt>
                <c:pt idx="12">
                  <c:v>-19.200000000000003</c:v>
                </c:pt>
              </c:numCache>
            </c:numRef>
          </c:val>
          <c:smooth val="0"/>
        </c:ser>
        <c:dLbls>
          <c:showLegendKey val="0"/>
          <c:showVal val="0"/>
          <c:showCatName val="0"/>
          <c:showSerName val="0"/>
          <c:showPercent val="0"/>
          <c:showBubbleSize val="0"/>
        </c:dLbls>
        <c:marker val="1"/>
        <c:smooth val="0"/>
        <c:axId val="123534848"/>
        <c:axId val="109811328"/>
      </c:lineChart>
      <c:catAx>
        <c:axId val="123534848"/>
        <c:scaling>
          <c:orientation val="minMax"/>
        </c:scaling>
        <c:delete val="0"/>
        <c:axPos val="b"/>
        <c:majorTickMark val="out"/>
        <c:minorTickMark val="none"/>
        <c:tickLblPos val="nextTo"/>
        <c:crossAx val="109811328"/>
        <c:crosses val="autoZero"/>
        <c:auto val="1"/>
        <c:lblAlgn val="ctr"/>
        <c:lblOffset val="100"/>
        <c:noMultiLvlLbl val="0"/>
      </c:catAx>
      <c:valAx>
        <c:axId val="109811328"/>
        <c:scaling>
          <c:orientation val="minMax"/>
          <c:max val="20"/>
          <c:min val="-10"/>
        </c:scaling>
        <c:delete val="0"/>
        <c:axPos val="l"/>
        <c:majorGridlines/>
        <c:numFmt formatCode="General" sourceLinked="1"/>
        <c:majorTickMark val="out"/>
        <c:minorTickMark val="none"/>
        <c:tickLblPos val="nextTo"/>
        <c:crossAx val="12353484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3"/>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1963"/>
          </a:xfrm>
          <a:prstGeom prst="rect">
            <a:avLst/>
          </a:prstGeom>
        </p:spPr>
        <p:txBody>
          <a:bodyPr vert="horz" lIns="91425" tIns="45713" rIns="91425" bIns="45713" rtlCol="0"/>
          <a:lstStyle>
            <a:lvl1pPr algn="r">
              <a:defRPr sz="1200"/>
            </a:lvl1pPr>
          </a:lstStyle>
          <a:p>
            <a:fld id="{F26AB65B-3C6D-4462-A3EF-6F2E53FD8CA5}" type="datetimeFigureOut">
              <a:rPr lang="en-US" smtClean="0"/>
              <a:t>8/25/2015</a:t>
            </a:fld>
            <a:endParaRPr lang="en-US"/>
          </a:p>
        </p:txBody>
      </p:sp>
      <p:sp>
        <p:nvSpPr>
          <p:cNvPr id="4" name="Footer Placeholder 3"/>
          <p:cNvSpPr>
            <a:spLocks noGrp="1"/>
          </p:cNvSpPr>
          <p:nvPr>
            <p:ph type="ftr" sz="quarter" idx="2"/>
          </p:nvPr>
        </p:nvSpPr>
        <p:spPr>
          <a:xfrm>
            <a:off x="0" y="8775685"/>
            <a:ext cx="2971800" cy="461963"/>
          </a:xfrm>
          <a:prstGeom prst="rect">
            <a:avLst/>
          </a:prstGeom>
        </p:spPr>
        <p:txBody>
          <a:bodyPr vert="horz" lIns="91425" tIns="45713" rIns="91425"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5"/>
            <a:ext cx="2971800" cy="461963"/>
          </a:xfrm>
          <a:prstGeom prst="rect">
            <a:avLst/>
          </a:prstGeom>
        </p:spPr>
        <p:txBody>
          <a:bodyPr vert="horz" lIns="91425" tIns="45713" rIns="91425" bIns="45713" rtlCol="0" anchor="b"/>
          <a:lstStyle>
            <a:lvl1pPr algn="r">
              <a:defRPr sz="1200"/>
            </a:lvl1pPr>
          </a:lstStyle>
          <a:p>
            <a:fld id="{3D6AFF8B-EFE7-4077-8CEE-458100C84B94}" type="slidenum">
              <a:rPr lang="en-US" smtClean="0"/>
              <a:t>‹#›</a:t>
            </a:fld>
            <a:endParaRPr lang="en-US"/>
          </a:p>
        </p:txBody>
      </p:sp>
    </p:spTree>
    <p:extLst>
      <p:ext uri="{BB962C8B-B14F-4D97-AF65-F5344CB8AC3E}">
        <p14:creationId xmlns:p14="http://schemas.microsoft.com/office/powerpoint/2010/main" val="1460089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3"/>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idx="1"/>
          </p:nvPr>
        </p:nvSpPr>
        <p:spPr>
          <a:xfrm>
            <a:off x="3884613" y="1"/>
            <a:ext cx="2971800" cy="461963"/>
          </a:xfrm>
          <a:prstGeom prst="rect">
            <a:avLst/>
          </a:prstGeom>
        </p:spPr>
        <p:txBody>
          <a:bodyPr vert="horz" lIns="91425" tIns="45713" rIns="91425" bIns="45713" rtlCol="0"/>
          <a:lstStyle>
            <a:lvl1pPr algn="r">
              <a:defRPr sz="1200"/>
            </a:lvl1pPr>
          </a:lstStyle>
          <a:p>
            <a:fld id="{B992AC58-5CF7-40E8-B884-94377A71B2CE}" type="datetimeFigureOut">
              <a:rPr lang="en-US" smtClean="0"/>
              <a:t>8/25/2015</a:t>
            </a:fld>
            <a:endParaRPr lang="en-US"/>
          </a:p>
        </p:txBody>
      </p:sp>
      <p:sp>
        <p:nvSpPr>
          <p:cNvPr id="4" name="Slide Image Placeholder 3"/>
          <p:cNvSpPr>
            <a:spLocks noGrp="1" noRot="1" noChangeAspect="1"/>
          </p:cNvSpPr>
          <p:nvPr>
            <p:ph type="sldImg" idx="2"/>
          </p:nvPr>
        </p:nvSpPr>
        <p:spPr>
          <a:xfrm>
            <a:off x="1120775" y="693738"/>
            <a:ext cx="4618038" cy="3463925"/>
          </a:xfrm>
          <a:prstGeom prst="rect">
            <a:avLst/>
          </a:prstGeom>
          <a:noFill/>
          <a:ln w="12700">
            <a:solidFill>
              <a:prstClr val="black"/>
            </a:solidFill>
          </a:ln>
        </p:spPr>
        <p:txBody>
          <a:bodyPr vert="horz" lIns="91425" tIns="45713" rIns="91425" bIns="45713" rtlCol="0" anchor="ctr"/>
          <a:lstStyle/>
          <a:p>
            <a:endParaRPr lang="en-US"/>
          </a:p>
        </p:txBody>
      </p:sp>
      <p:sp>
        <p:nvSpPr>
          <p:cNvPr id="5" name="Notes Placeholder 4"/>
          <p:cNvSpPr>
            <a:spLocks noGrp="1"/>
          </p:cNvSpPr>
          <p:nvPr>
            <p:ph type="body" sz="quarter" idx="3"/>
          </p:nvPr>
        </p:nvSpPr>
        <p:spPr>
          <a:xfrm>
            <a:off x="685800" y="4388645"/>
            <a:ext cx="5486400" cy="4157663"/>
          </a:xfrm>
          <a:prstGeom prst="rect">
            <a:avLst/>
          </a:prstGeom>
        </p:spPr>
        <p:txBody>
          <a:bodyPr vert="horz" lIns="91425" tIns="45713" rIns="91425" bIns="457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5"/>
            <a:ext cx="2971800" cy="461963"/>
          </a:xfrm>
          <a:prstGeom prst="rect">
            <a:avLst/>
          </a:prstGeom>
        </p:spPr>
        <p:txBody>
          <a:bodyPr vert="horz" lIns="91425" tIns="45713" rIns="91425"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5"/>
            <a:ext cx="2971800" cy="461963"/>
          </a:xfrm>
          <a:prstGeom prst="rect">
            <a:avLst/>
          </a:prstGeom>
        </p:spPr>
        <p:txBody>
          <a:bodyPr vert="horz" lIns="91425" tIns="45713" rIns="91425" bIns="45713" rtlCol="0" anchor="b"/>
          <a:lstStyle>
            <a:lvl1pPr algn="r">
              <a:defRPr sz="1200"/>
            </a:lvl1pPr>
          </a:lstStyle>
          <a:p>
            <a:fld id="{EF792C65-F721-462B-AE6E-6769EE1780B5}" type="slidenum">
              <a:rPr lang="en-US" smtClean="0"/>
              <a:t>‹#›</a:t>
            </a:fld>
            <a:endParaRPr lang="en-US"/>
          </a:p>
        </p:txBody>
      </p:sp>
    </p:spTree>
    <p:extLst>
      <p:ext uri="{BB962C8B-B14F-4D97-AF65-F5344CB8AC3E}">
        <p14:creationId xmlns:p14="http://schemas.microsoft.com/office/powerpoint/2010/main" val="1481611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using the command: </a:t>
            </a:r>
            <a:r>
              <a:rPr lang="en-US" dirty="0" err="1" smtClean="0"/>
              <a:t>insheet</a:t>
            </a:r>
            <a:r>
              <a:rPr lang="en-US" dirty="0" smtClean="0"/>
              <a:t> using Cars.csv</a:t>
            </a:r>
            <a:endParaRPr lang="en-US" dirty="0"/>
          </a:p>
        </p:txBody>
      </p:sp>
      <p:sp>
        <p:nvSpPr>
          <p:cNvPr id="4" name="Slide Number Placeholder 3"/>
          <p:cNvSpPr>
            <a:spLocks noGrp="1"/>
          </p:cNvSpPr>
          <p:nvPr>
            <p:ph type="sldNum" sz="quarter" idx="10"/>
          </p:nvPr>
        </p:nvSpPr>
        <p:spPr/>
        <p:txBody>
          <a:bodyPr/>
          <a:lstStyle/>
          <a:p>
            <a:fld id="{EF792C65-F721-462B-AE6E-6769EE1780B5}" type="slidenum">
              <a:rPr lang="en-US" smtClean="0"/>
              <a:t>2</a:t>
            </a:fld>
            <a:endParaRPr lang="en-US"/>
          </a:p>
        </p:txBody>
      </p:sp>
    </p:spTree>
    <p:extLst>
      <p:ext uri="{BB962C8B-B14F-4D97-AF65-F5344CB8AC3E}">
        <p14:creationId xmlns:p14="http://schemas.microsoft.com/office/powerpoint/2010/main" val="235084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Hourly</a:t>
            </a:r>
            <a:r>
              <a:rPr lang="en-US" baseline="0" dirty="0" smtClean="0"/>
              <a:t> average for cars and travel time. </a:t>
            </a:r>
            <a:endParaRPr lang="en-US" dirty="0"/>
          </a:p>
        </p:txBody>
      </p:sp>
      <p:sp>
        <p:nvSpPr>
          <p:cNvPr id="4" name="Slide Number Placeholder 3"/>
          <p:cNvSpPr>
            <a:spLocks noGrp="1"/>
          </p:cNvSpPr>
          <p:nvPr>
            <p:ph type="sldNum" sz="quarter" idx="10"/>
          </p:nvPr>
        </p:nvSpPr>
        <p:spPr/>
        <p:txBody>
          <a:bodyPr/>
          <a:lstStyle/>
          <a:p>
            <a:fld id="{EF792C65-F721-462B-AE6E-6769EE1780B5}" type="slidenum">
              <a:rPr lang="en-US" smtClean="0"/>
              <a:t>8</a:t>
            </a:fld>
            <a:endParaRPr lang="en-US"/>
          </a:p>
        </p:txBody>
      </p:sp>
    </p:spTree>
    <p:extLst>
      <p:ext uri="{BB962C8B-B14F-4D97-AF65-F5344CB8AC3E}">
        <p14:creationId xmlns:p14="http://schemas.microsoft.com/office/powerpoint/2010/main" val="1804784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92C65-F721-462B-AE6E-6769EE1780B5}" type="slidenum">
              <a:rPr lang="en-US" smtClean="0"/>
              <a:t>9</a:t>
            </a:fld>
            <a:endParaRPr lang="en-US"/>
          </a:p>
        </p:txBody>
      </p:sp>
    </p:spTree>
    <p:extLst>
      <p:ext uri="{BB962C8B-B14F-4D97-AF65-F5344CB8AC3E}">
        <p14:creationId xmlns:p14="http://schemas.microsoft.com/office/powerpoint/2010/main" val="354770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a:t>
            </a:r>
            <a:r>
              <a:rPr lang="en-US" baseline="0" dirty="0" smtClean="0"/>
              <a:t> (excluding outliers), lower quartile (25% data less than this value), median, upper quartile, max, outliers. </a:t>
            </a:r>
            <a:endParaRPr lang="en-US" dirty="0"/>
          </a:p>
        </p:txBody>
      </p:sp>
      <p:sp>
        <p:nvSpPr>
          <p:cNvPr id="4" name="Slide Number Placeholder 3"/>
          <p:cNvSpPr>
            <a:spLocks noGrp="1"/>
          </p:cNvSpPr>
          <p:nvPr>
            <p:ph type="sldNum" sz="quarter" idx="10"/>
          </p:nvPr>
        </p:nvSpPr>
        <p:spPr/>
        <p:txBody>
          <a:bodyPr/>
          <a:lstStyle/>
          <a:p>
            <a:fld id="{EF792C65-F721-462B-AE6E-6769EE1780B5}" type="slidenum">
              <a:rPr lang="en-US" smtClean="0"/>
              <a:t>13</a:t>
            </a:fld>
            <a:endParaRPr lang="en-US"/>
          </a:p>
        </p:txBody>
      </p:sp>
    </p:spTree>
    <p:extLst>
      <p:ext uri="{BB962C8B-B14F-4D97-AF65-F5344CB8AC3E}">
        <p14:creationId xmlns:p14="http://schemas.microsoft.com/office/powerpoint/2010/main" val="405104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92C65-F721-462B-AE6E-6769EE1780B5}" type="slidenum">
              <a:rPr lang="en-US" smtClean="0"/>
              <a:t>27</a:t>
            </a:fld>
            <a:endParaRPr lang="en-US"/>
          </a:p>
        </p:txBody>
      </p:sp>
    </p:spTree>
    <p:extLst>
      <p:ext uri="{BB962C8B-B14F-4D97-AF65-F5344CB8AC3E}">
        <p14:creationId xmlns:p14="http://schemas.microsoft.com/office/powerpoint/2010/main" val="3547706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92C65-F721-462B-AE6E-6769EE1780B5}" type="slidenum">
              <a:rPr lang="en-US" smtClean="0"/>
              <a:t>39</a:t>
            </a:fld>
            <a:endParaRPr lang="en-US"/>
          </a:p>
        </p:txBody>
      </p:sp>
    </p:spTree>
    <p:extLst>
      <p:ext uri="{BB962C8B-B14F-4D97-AF65-F5344CB8AC3E}">
        <p14:creationId xmlns:p14="http://schemas.microsoft.com/office/powerpoint/2010/main" val="3547706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27.04 - 25</a:t>
            </a:r>
            <a:endParaRPr lang="en-US" dirty="0"/>
          </a:p>
        </p:txBody>
      </p:sp>
      <p:sp>
        <p:nvSpPr>
          <p:cNvPr id="4" name="Slide Number Placeholder 3"/>
          <p:cNvSpPr>
            <a:spLocks noGrp="1"/>
          </p:cNvSpPr>
          <p:nvPr>
            <p:ph type="sldNum" sz="quarter" idx="10"/>
          </p:nvPr>
        </p:nvSpPr>
        <p:spPr/>
        <p:txBody>
          <a:bodyPr/>
          <a:lstStyle/>
          <a:p>
            <a:fld id="{EF792C65-F721-462B-AE6E-6769EE1780B5}" type="slidenum">
              <a:rPr lang="en-US" smtClean="0"/>
              <a:t>48</a:t>
            </a:fld>
            <a:endParaRPr lang="en-US"/>
          </a:p>
        </p:txBody>
      </p:sp>
    </p:spTree>
    <p:extLst>
      <p:ext uri="{BB962C8B-B14F-4D97-AF65-F5344CB8AC3E}">
        <p14:creationId xmlns:p14="http://schemas.microsoft.com/office/powerpoint/2010/main" val="1026843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a:t>
            </a:r>
            <a:r>
              <a:rPr lang="en-US" dirty="0" err="1" smtClean="0"/>
              <a:t>ln</a:t>
            </a:r>
            <a:r>
              <a:rPr lang="en-US" dirty="0" smtClean="0"/>
              <a:t> (x)  = log e (x)  , and  </a:t>
            </a:r>
            <a:r>
              <a:rPr lang="en-US" dirty="0" err="1" smtClean="0"/>
              <a:t>ln</a:t>
            </a:r>
            <a:r>
              <a:rPr lang="en-US" dirty="0" smtClean="0"/>
              <a:t> e=1</a:t>
            </a:r>
            <a:endParaRPr lang="en-US" dirty="0"/>
          </a:p>
        </p:txBody>
      </p:sp>
      <p:sp>
        <p:nvSpPr>
          <p:cNvPr id="4" name="Slide Number Placeholder 3"/>
          <p:cNvSpPr>
            <a:spLocks noGrp="1"/>
          </p:cNvSpPr>
          <p:nvPr>
            <p:ph type="sldNum" sz="quarter" idx="10"/>
          </p:nvPr>
        </p:nvSpPr>
        <p:spPr/>
        <p:txBody>
          <a:bodyPr/>
          <a:lstStyle/>
          <a:p>
            <a:fld id="{EF792C65-F721-462B-AE6E-6769EE1780B5}" type="slidenum">
              <a:rPr lang="en-US" smtClean="0"/>
              <a:t>54</a:t>
            </a:fld>
            <a:endParaRPr lang="en-US"/>
          </a:p>
        </p:txBody>
      </p:sp>
    </p:spTree>
    <p:extLst>
      <p:ext uri="{BB962C8B-B14F-4D97-AF65-F5344CB8AC3E}">
        <p14:creationId xmlns:p14="http://schemas.microsoft.com/office/powerpoint/2010/main" val="1407144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92C65-F721-462B-AE6E-6769EE1780B5}" type="slidenum">
              <a:rPr lang="en-US" smtClean="0"/>
              <a:t>69</a:t>
            </a:fld>
            <a:endParaRPr lang="en-US"/>
          </a:p>
        </p:txBody>
      </p:sp>
    </p:spTree>
    <p:extLst>
      <p:ext uri="{BB962C8B-B14F-4D97-AF65-F5344CB8AC3E}">
        <p14:creationId xmlns:p14="http://schemas.microsoft.com/office/powerpoint/2010/main" val="2446343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B58DAD-A0B9-4323-BF9A-16D421D02D87}"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428958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58DAD-A0B9-4323-BF9A-16D421D02D87}"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316531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58DAD-A0B9-4323-BF9A-16D421D02D87}"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47548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58DAD-A0B9-4323-BF9A-16D421D02D87}"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135239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B58DAD-A0B9-4323-BF9A-16D421D02D87}"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185699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B58DAD-A0B9-4323-BF9A-16D421D02D87}"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198400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B58DAD-A0B9-4323-BF9A-16D421D02D87}" type="datetimeFigureOut">
              <a:rPr lang="en-US" smtClean="0"/>
              <a:t>8/25/2015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390213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B58DAD-A0B9-4323-BF9A-16D421D02D87}" type="datetimeFigureOut">
              <a:rPr lang="en-US" smtClean="0"/>
              <a:t>8/25/2015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3226835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58DAD-A0B9-4323-BF9A-16D421D02D87}" type="datetimeFigureOut">
              <a:rPr lang="en-US" smtClean="0"/>
              <a:t>8/25/2015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2105325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58DAD-A0B9-4323-BF9A-16D421D02D87}"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328318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58DAD-A0B9-4323-BF9A-16D421D02D87}"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F5FAA-24B4-4417-BE83-7BF05A09E210}" type="slidenum">
              <a:rPr lang="en-US" smtClean="0"/>
              <a:t>‹#›</a:t>
            </a:fld>
            <a:endParaRPr lang="en-US"/>
          </a:p>
        </p:txBody>
      </p:sp>
    </p:spTree>
    <p:extLst>
      <p:ext uri="{BB962C8B-B14F-4D97-AF65-F5344CB8AC3E}">
        <p14:creationId xmlns:p14="http://schemas.microsoft.com/office/powerpoint/2010/main" val="146766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58DAD-A0B9-4323-BF9A-16D421D02D87}" type="datetimeFigureOut">
              <a:rPr lang="en-US" smtClean="0"/>
              <a:t>8/25/2015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F5FAA-24B4-4417-BE83-7BF05A09E210}" type="slidenum">
              <a:rPr lang="en-US" smtClean="0"/>
              <a:t>‹#›</a:t>
            </a:fld>
            <a:endParaRPr lang="en-US"/>
          </a:p>
        </p:txBody>
      </p:sp>
    </p:spTree>
    <p:extLst>
      <p:ext uri="{BB962C8B-B14F-4D97-AF65-F5344CB8AC3E}">
        <p14:creationId xmlns:p14="http://schemas.microsoft.com/office/powerpoint/2010/main" val="2174187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inardi.gspia.pitt.edu/?page_id=56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linardi@pitt.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rapidtables.com/math/number/exponent.htm#quotient" TargetMode="External"/><Relationship Id="rId2" Type="http://schemas.openxmlformats.org/officeDocument/2006/relationships/hyperlink" Target="http://www.rapidtables.com/math/number/exponent.htm#product" TargetMode="External"/><Relationship Id="rId1" Type="http://schemas.openxmlformats.org/officeDocument/2006/relationships/slideLayout" Target="../slideLayouts/slideLayout2.xml"/><Relationship Id="rId4" Type="http://schemas.openxmlformats.org/officeDocument/2006/relationships/hyperlink" Target="http://www.rapidtables.com/math/number/exponent.htm#pow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24.jpeg"/></Relationships>
</file>

<file path=ppt/slides/_rels/slide5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581400"/>
            <a:ext cx="8305800" cy="1450975"/>
          </a:xfrm>
        </p:spPr>
        <p:txBody>
          <a:bodyPr/>
          <a:lstStyle/>
          <a:p>
            <a:r>
              <a:rPr lang="en-US" dirty="0" smtClean="0"/>
              <a:t>2015 GSPIA Amazing Analytics Race</a:t>
            </a:r>
            <a:endParaRPr lang="en-US" dirty="0"/>
          </a:p>
        </p:txBody>
      </p:sp>
      <p:sp>
        <p:nvSpPr>
          <p:cNvPr id="3" name="Subtitle 2"/>
          <p:cNvSpPr>
            <a:spLocks noGrp="1"/>
          </p:cNvSpPr>
          <p:nvPr>
            <p:ph type="subTitle" idx="1"/>
          </p:nvPr>
        </p:nvSpPr>
        <p:spPr>
          <a:xfrm>
            <a:off x="1371600" y="4876800"/>
            <a:ext cx="6400800" cy="1752600"/>
          </a:xfrm>
        </p:spPr>
        <p:txBody>
          <a:bodyPr/>
          <a:lstStyle/>
          <a:p>
            <a:r>
              <a:rPr lang="en-US" dirty="0" smtClean="0"/>
              <a:t>Wednesday Training Camp</a:t>
            </a:r>
          </a:p>
          <a:p>
            <a:r>
              <a:rPr lang="en-US" sz="2000" dirty="0" smtClean="0"/>
              <a:t>Sera </a:t>
            </a:r>
            <a:r>
              <a:rPr lang="en-US" sz="2000" dirty="0" err="1" smtClean="0"/>
              <a:t>Linardi</a:t>
            </a:r>
            <a:endParaRPr lang="en-US" sz="2000" dirty="0" smtClean="0"/>
          </a:p>
          <a:p>
            <a:r>
              <a:rPr lang="en-US" sz="2000" dirty="0" smtClean="0"/>
              <a:t>Assistant Professor of Economics</a:t>
            </a:r>
            <a:endParaRPr lang="en-US" sz="2000" dirty="0"/>
          </a:p>
        </p:txBody>
      </p:sp>
      <p:pic>
        <p:nvPicPr>
          <p:cNvPr id="29698" name="Picture 2" descr="http://graphics8.nytimes.com/images/2013/04/22/sports/22london-marathon_4/22london-marathon_4-article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0025"/>
            <a:ext cx="5715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353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1. random variable</a:t>
            </a:r>
          </a:p>
          <a:p>
            <a:pPr marL="0" indent="0">
              <a:buNone/>
            </a:pPr>
            <a:endParaRPr lang="en-US" dirty="0" smtClean="0"/>
          </a:p>
          <a:p>
            <a:pPr marL="0" indent="0">
              <a:buNone/>
            </a:pPr>
            <a:r>
              <a:rPr lang="en-US" dirty="0" smtClean="0"/>
              <a:t>How </a:t>
            </a:r>
            <a:r>
              <a:rPr lang="en-US" dirty="0"/>
              <a:t>long does it take to travel </a:t>
            </a:r>
            <a:r>
              <a:rPr lang="en-US" dirty="0" smtClean="0"/>
              <a:t>through the </a:t>
            </a:r>
            <a:r>
              <a:rPr lang="en-US" dirty="0"/>
              <a:t>highway? </a:t>
            </a:r>
          </a:p>
        </p:txBody>
      </p:sp>
      <p:pic>
        <p:nvPicPr>
          <p:cNvPr id="5" name="Picture 8" descr="http://www.merchantcircle.com/corporate/newsletters/2010-06/img/mayor_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451152"/>
            <a:ext cx="1428750" cy="118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47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Random variable</a:t>
            </a:r>
            <a:endParaRPr lang="en-US" dirty="0"/>
          </a:p>
        </p:txBody>
      </p:sp>
      <p:sp>
        <p:nvSpPr>
          <p:cNvPr id="3" name="Content Placeholder 2"/>
          <p:cNvSpPr>
            <a:spLocks noGrp="1"/>
          </p:cNvSpPr>
          <p:nvPr>
            <p:ph idx="1"/>
          </p:nvPr>
        </p:nvSpPr>
        <p:spPr>
          <a:xfrm>
            <a:off x="457200" y="1219201"/>
            <a:ext cx="8382000" cy="5410200"/>
          </a:xfrm>
        </p:spPr>
        <p:txBody>
          <a:bodyPr>
            <a:normAutofit fontScale="70000" lnSpcReduction="20000"/>
          </a:bodyPr>
          <a:lstStyle/>
          <a:p>
            <a:pPr marL="0" indent="0">
              <a:buNone/>
            </a:pPr>
            <a:r>
              <a:rPr lang="en-US" dirty="0" smtClean="0"/>
              <a:t>How long does it take to travel </a:t>
            </a:r>
            <a:r>
              <a:rPr lang="en-US" dirty="0" smtClean="0"/>
              <a:t>20 </a:t>
            </a:r>
            <a:r>
              <a:rPr lang="en-US" dirty="0" smtClean="0"/>
              <a:t>miles </a:t>
            </a:r>
            <a:r>
              <a:rPr lang="en-US" dirty="0" smtClean="0"/>
              <a:t>on </a:t>
            </a:r>
            <a:r>
              <a:rPr lang="en-US" dirty="0" smtClean="0"/>
              <a:t>a city highway at 8am in the morning? </a:t>
            </a:r>
            <a:r>
              <a:rPr lang="en-US" dirty="0" smtClean="0"/>
              <a:t>Hands = 20 </a:t>
            </a:r>
            <a:r>
              <a:rPr lang="en-US" dirty="0" err="1" smtClean="0"/>
              <a:t>mins</a:t>
            </a:r>
            <a:r>
              <a:rPr lang="en-US" dirty="0" smtClean="0"/>
              <a:t>, 30 </a:t>
            </a:r>
            <a:r>
              <a:rPr lang="en-US" dirty="0" err="1" smtClean="0"/>
              <a:t>mins</a:t>
            </a:r>
            <a:r>
              <a:rPr lang="en-US" dirty="0" smtClean="0"/>
              <a:t>, 40 </a:t>
            </a:r>
            <a:r>
              <a:rPr lang="en-US" dirty="0" err="1" smtClean="0"/>
              <a:t>mins</a:t>
            </a:r>
            <a:endParaRPr lang="en-US" dirty="0" smtClean="0"/>
          </a:p>
          <a:p>
            <a:pPr marL="0" indent="0">
              <a:buNone/>
            </a:pPr>
            <a:endParaRPr lang="en-US" dirty="0" smtClean="0"/>
          </a:p>
          <a:p>
            <a:r>
              <a:rPr lang="en-US" dirty="0" smtClean="0"/>
              <a:t>Different </a:t>
            </a:r>
            <a:r>
              <a:rPr lang="en-US" dirty="0"/>
              <a:t>day, same highway, </a:t>
            </a:r>
            <a:r>
              <a:rPr lang="en-US" dirty="0" smtClean="0"/>
              <a:t>same hour in day = </a:t>
            </a:r>
            <a:r>
              <a:rPr lang="en-US" dirty="0"/>
              <a:t>different </a:t>
            </a:r>
            <a:r>
              <a:rPr lang="en-US" dirty="0" smtClean="0"/>
              <a:t>travel time</a:t>
            </a:r>
            <a:r>
              <a:rPr lang="en-US" dirty="0"/>
              <a:t>.</a:t>
            </a:r>
          </a:p>
          <a:p>
            <a:r>
              <a:rPr lang="en-US" dirty="0"/>
              <a:t>Statistics is learning to get the information out of this uncertainty</a:t>
            </a:r>
            <a:r>
              <a:rPr lang="en-US" dirty="0" smtClean="0"/>
              <a:t>.</a:t>
            </a:r>
          </a:p>
          <a:p>
            <a:r>
              <a:rPr lang="en-US" dirty="0" smtClean="0"/>
              <a:t>‘Time needed to travel’ is a random variable</a:t>
            </a:r>
            <a:r>
              <a:rPr lang="en-US" dirty="0"/>
              <a:t> </a:t>
            </a:r>
            <a:r>
              <a:rPr lang="en-US" dirty="0" smtClean="0"/>
              <a:t>= the value is subject to variation due to chance. </a:t>
            </a:r>
          </a:p>
          <a:p>
            <a:endParaRPr lang="en-US" dirty="0" smtClean="0"/>
          </a:p>
          <a:p>
            <a:r>
              <a:rPr lang="en-US" dirty="0" smtClean="0"/>
              <a:t>Is what is written on this board ALL possible travel time for the 15 mile highway above? No. That would be the </a:t>
            </a:r>
            <a:r>
              <a:rPr lang="en-US" i="1" dirty="0" smtClean="0"/>
              <a:t>population</a:t>
            </a:r>
            <a:r>
              <a:rPr lang="en-US" dirty="0" smtClean="0"/>
              <a:t>. This is a </a:t>
            </a:r>
            <a:r>
              <a:rPr lang="en-US" i="1" dirty="0" smtClean="0"/>
              <a:t>sample</a:t>
            </a:r>
            <a:r>
              <a:rPr lang="en-US" dirty="0" smtClean="0"/>
              <a:t>.  We usually only observe a sample of realizations of the random variable of interest.</a:t>
            </a:r>
          </a:p>
          <a:p>
            <a:endParaRPr lang="en-US" dirty="0"/>
          </a:p>
          <a:p>
            <a:r>
              <a:rPr lang="en-US" dirty="0" smtClean="0"/>
              <a:t>Mean? Note </a:t>
            </a:r>
            <a:r>
              <a:rPr lang="en-US" dirty="0" smtClean="0"/>
              <a:t>also that if I had asked a different group of people, I would have written different numbers on the board, and therefore get a different mean. </a:t>
            </a:r>
          </a:p>
        </p:txBody>
      </p:sp>
    </p:spTree>
    <p:extLst>
      <p:ext uri="{BB962C8B-B14F-4D97-AF65-F5344CB8AC3E}">
        <p14:creationId xmlns:p14="http://schemas.microsoft.com/office/powerpoint/2010/main" val="1919479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data</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Suppose cars.csv contains travel time and # of cars on various Pittsburgh highways </a:t>
            </a:r>
          </a:p>
          <a:p>
            <a:r>
              <a:rPr lang="en-US" dirty="0" smtClean="0"/>
              <a:t>How do you load cars.csv into STATA so you can look at it?</a:t>
            </a:r>
          </a:p>
          <a:p>
            <a:r>
              <a:rPr lang="en-US" dirty="0" smtClean="0"/>
              <a:t>We’ll do it 2 ways today, using the “Data Editor” and using the “</a:t>
            </a:r>
            <a:r>
              <a:rPr lang="en-US" dirty="0" err="1" smtClean="0"/>
              <a:t>insheet</a:t>
            </a:r>
            <a:r>
              <a:rPr lang="en-US" dirty="0" smtClean="0"/>
              <a:t>” command. </a:t>
            </a:r>
          </a:p>
          <a:p>
            <a:r>
              <a:rPr lang="en-US" dirty="0" smtClean="0"/>
              <a:t>In general we’ll use STATA in two ways today, first using the drop down menu, and then using code. </a:t>
            </a:r>
          </a:p>
          <a:p>
            <a:endParaRPr lang="en-US" dirty="0"/>
          </a:p>
          <a:p>
            <a:r>
              <a:rPr lang="en-US" dirty="0" smtClean="0"/>
              <a:t>Loading with Data Editor. Open cars.csv in Excel. Highlight, copy. Open data editor. Click on first cell and paste. Treat first row as variable name.  </a:t>
            </a:r>
            <a:endParaRPr lang="en-US" dirty="0"/>
          </a:p>
          <a:p>
            <a:endParaRPr lang="en-US" dirty="0" smtClean="0"/>
          </a:p>
          <a:p>
            <a:endParaRPr lang="en-US" dirty="0"/>
          </a:p>
          <a:p>
            <a:r>
              <a:rPr lang="en-US" dirty="0" smtClean="0"/>
              <a:t>Note </a:t>
            </a:r>
            <a:r>
              <a:rPr lang="en-US" dirty="0" smtClean="0"/>
              <a:t>that the STATA you will learn today is just quick and dirty. You will learn how to use it properly in Quant I (with Jeremy) and Quant II (with me). </a:t>
            </a:r>
          </a:p>
          <a:p>
            <a:endParaRPr lang="en-US" dirty="0" smtClean="0"/>
          </a:p>
        </p:txBody>
      </p:sp>
    </p:spTree>
    <p:extLst>
      <p:ext uri="{BB962C8B-B14F-4D97-AF65-F5344CB8AC3E}">
        <p14:creationId xmlns:p14="http://schemas.microsoft.com/office/powerpoint/2010/main" val="620190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6865"/>
            <a:ext cx="4648200" cy="1143000"/>
          </a:xfrm>
        </p:spPr>
        <p:txBody>
          <a:bodyPr/>
          <a:lstStyle/>
          <a:p>
            <a:r>
              <a:rPr lang="en-US" dirty="0" smtClean="0"/>
              <a:t>Histogram</a:t>
            </a:r>
            <a:endParaRPr lang="en-US"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044172"/>
            <a:ext cx="4684489" cy="359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044172"/>
            <a:ext cx="205263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495800" y="1053572"/>
            <a:ext cx="4648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Boxplot</a:t>
            </a:r>
            <a:endParaRPr lang="en-US" dirty="0"/>
          </a:p>
        </p:txBody>
      </p:sp>
      <p:sp>
        <p:nvSpPr>
          <p:cNvPr id="7" name="Title 1"/>
          <p:cNvSpPr txBox="1">
            <a:spLocks/>
          </p:cNvSpPr>
          <p:nvPr/>
        </p:nvSpPr>
        <p:spPr>
          <a:xfrm>
            <a:off x="304800" y="150628"/>
            <a:ext cx="4648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t>Traveltime</a:t>
            </a:r>
            <a:endParaRPr lang="en-US" dirty="0"/>
          </a:p>
        </p:txBody>
      </p:sp>
      <p:sp>
        <p:nvSpPr>
          <p:cNvPr id="4" name="Rectangle 3"/>
          <p:cNvSpPr/>
          <p:nvPr/>
        </p:nvSpPr>
        <p:spPr>
          <a:xfrm>
            <a:off x="5943600" y="5791200"/>
            <a:ext cx="2126672" cy="369332"/>
          </a:xfrm>
          <a:prstGeom prst="rect">
            <a:avLst/>
          </a:prstGeom>
        </p:spPr>
        <p:txBody>
          <a:bodyPr wrap="none">
            <a:spAutoFit/>
          </a:bodyPr>
          <a:lstStyle/>
          <a:p>
            <a:r>
              <a:rPr lang="en-US" dirty="0"/>
              <a:t>graph box </a:t>
            </a:r>
            <a:r>
              <a:rPr lang="en-US" dirty="0" err="1"/>
              <a:t>traveltime</a:t>
            </a:r>
            <a:endParaRPr lang="en-US" dirty="0"/>
          </a:p>
        </p:txBody>
      </p:sp>
      <p:sp>
        <p:nvSpPr>
          <p:cNvPr id="5" name="Rectangle 4"/>
          <p:cNvSpPr/>
          <p:nvPr/>
        </p:nvSpPr>
        <p:spPr>
          <a:xfrm>
            <a:off x="1447800" y="5779164"/>
            <a:ext cx="1535420" cy="369332"/>
          </a:xfrm>
          <a:prstGeom prst="rect">
            <a:avLst/>
          </a:prstGeom>
        </p:spPr>
        <p:txBody>
          <a:bodyPr wrap="none">
            <a:spAutoFit/>
          </a:bodyPr>
          <a:lstStyle/>
          <a:p>
            <a:r>
              <a:rPr lang="en-US" dirty="0" err="1"/>
              <a:t>hist</a:t>
            </a:r>
            <a:r>
              <a:rPr lang="en-US" dirty="0"/>
              <a:t> </a:t>
            </a:r>
            <a:r>
              <a:rPr lang="en-US" dirty="0" err="1"/>
              <a:t>traveltime</a:t>
            </a:r>
            <a:endParaRPr lang="en-US" dirty="0"/>
          </a:p>
        </p:txBody>
      </p:sp>
      <p:sp>
        <p:nvSpPr>
          <p:cNvPr id="10" name="Rectangle 9"/>
          <p:cNvSpPr/>
          <p:nvPr/>
        </p:nvSpPr>
        <p:spPr>
          <a:xfrm>
            <a:off x="914400" y="6300896"/>
            <a:ext cx="4369017" cy="369332"/>
          </a:xfrm>
          <a:prstGeom prst="rect">
            <a:avLst/>
          </a:prstGeom>
        </p:spPr>
        <p:txBody>
          <a:bodyPr wrap="none">
            <a:spAutoFit/>
          </a:bodyPr>
          <a:lstStyle/>
          <a:p>
            <a:r>
              <a:rPr lang="en-US" dirty="0" smtClean="0"/>
              <a:t>Graphics </a:t>
            </a:r>
            <a:r>
              <a:rPr lang="en-US" dirty="0" smtClean="0">
                <a:sym typeface="Wingdings" pitchFamily="2" charset="2"/>
              </a:rPr>
              <a:t> Histogram -&gt;Variable: </a:t>
            </a:r>
            <a:r>
              <a:rPr lang="en-US" dirty="0" err="1" smtClean="0">
                <a:sym typeface="Wingdings" pitchFamily="2" charset="2"/>
              </a:rPr>
              <a:t>traveltime</a:t>
            </a:r>
            <a:endParaRPr lang="en-US" dirty="0"/>
          </a:p>
        </p:txBody>
      </p:sp>
      <p:sp>
        <p:nvSpPr>
          <p:cNvPr id="3" name="TextBox 2"/>
          <p:cNvSpPr txBox="1"/>
          <p:nvPr/>
        </p:nvSpPr>
        <p:spPr>
          <a:xfrm>
            <a:off x="6324600" y="533400"/>
            <a:ext cx="2667000" cy="369332"/>
          </a:xfrm>
          <a:prstGeom prst="rect">
            <a:avLst/>
          </a:prstGeom>
          <a:noFill/>
        </p:spPr>
        <p:txBody>
          <a:bodyPr wrap="square" rtlCol="0">
            <a:spAutoFit/>
          </a:bodyPr>
          <a:lstStyle/>
          <a:p>
            <a:r>
              <a:rPr lang="en-US" dirty="0" smtClean="0"/>
              <a:t>Mode, median, mean?</a:t>
            </a:r>
            <a:endParaRPr lang="en-US" dirty="0"/>
          </a:p>
        </p:txBody>
      </p:sp>
    </p:spTree>
    <p:extLst>
      <p:ext uri="{BB962C8B-B14F-4D97-AF65-F5344CB8AC3E}">
        <p14:creationId xmlns:p14="http://schemas.microsoft.com/office/powerpoint/2010/main" val="461180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Showing distribution of data: boxplot</a:t>
            </a:r>
            <a:endParaRPr lang="en-US" dirty="0"/>
          </a:p>
        </p:txBody>
      </p:sp>
      <p:pic>
        <p:nvPicPr>
          <p:cNvPr id="7" name="Content Placeholder 6" descr="http://informationandvisualization.de/files/boxplot_explanation.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0" y="1752600"/>
            <a:ext cx="3174603" cy="4317461"/>
          </a:xfrm>
          <a:prstGeom prst="rect">
            <a:avLst/>
          </a:prstGeom>
          <a:noFill/>
          <a:ln>
            <a:noFill/>
          </a:ln>
        </p:spPr>
      </p:pic>
      <p:sp>
        <p:nvSpPr>
          <p:cNvPr id="8" name="TextBox 7"/>
          <p:cNvSpPr txBox="1"/>
          <p:nvPr/>
        </p:nvSpPr>
        <p:spPr>
          <a:xfrm>
            <a:off x="6934200" y="4648200"/>
            <a:ext cx="1752600" cy="1477328"/>
          </a:xfrm>
          <a:prstGeom prst="rect">
            <a:avLst/>
          </a:prstGeom>
          <a:noFill/>
        </p:spPr>
        <p:txBody>
          <a:bodyPr wrap="square" rtlCol="0">
            <a:spAutoFit/>
          </a:bodyPr>
          <a:lstStyle/>
          <a:p>
            <a:r>
              <a:rPr lang="en-US" dirty="0" smtClean="0"/>
              <a:t>The whiskers can mean many things, so we won’t focus on it here.</a:t>
            </a:r>
            <a:endParaRPr lang="en-US" dirty="0"/>
          </a:p>
        </p:txBody>
      </p:sp>
    </p:spTree>
    <p:extLst>
      <p:ext uri="{BB962C8B-B14F-4D97-AF65-F5344CB8AC3E}">
        <p14:creationId xmlns:p14="http://schemas.microsoft.com/office/powerpoint/2010/main" val="27330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9888646" cy="2878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3163669"/>
            <a:ext cx="8153400" cy="646331"/>
          </a:xfrm>
          <a:prstGeom prst="rect">
            <a:avLst/>
          </a:prstGeom>
          <a:noFill/>
        </p:spPr>
        <p:txBody>
          <a:bodyPr wrap="square" rtlCol="0">
            <a:spAutoFit/>
          </a:bodyPr>
          <a:lstStyle/>
          <a:p>
            <a:r>
              <a:rPr lang="en-US" dirty="0" smtClean="0"/>
              <a:t>Average travel time for that strip of highway is 26.7 minutes. However,  the mayor is interested in congestion, so you are also interested in the # of cars on the highway.</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86323"/>
            <a:ext cx="9866313"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55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of cars on the highway</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905000"/>
            <a:ext cx="205377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8288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914400" y="996865"/>
            <a:ext cx="4648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Histogram</a:t>
            </a:r>
            <a:endParaRPr lang="en-US" dirty="0"/>
          </a:p>
        </p:txBody>
      </p:sp>
      <p:sp>
        <p:nvSpPr>
          <p:cNvPr id="7" name="Title 1"/>
          <p:cNvSpPr txBox="1">
            <a:spLocks/>
          </p:cNvSpPr>
          <p:nvPr/>
        </p:nvSpPr>
        <p:spPr>
          <a:xfrm>
            <a:off x="4495800" y="990600"/>
            <a:ext cx="4648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Boxplot</a:t>
            </a:r>
            <a:endParaRPr lang="en-US" dirty="0"/>
          </a:p>
        </p:txBody>
      </p:sp>
      <p:sp>
        <p:nvSpPr>
          <p:cNvPr id="8" name="TextBox 7"/>
          <p:cNvSpPr txBox="1"/>
          <p:nvPr/>
        </p:nvSpPr>
        <p:spPr>
          <a:xfrm>
            <a:off x="1981200" y="5879068"/>
            <a:ext cx="5562600" cy="369332"/>
          </a:xfrm>
          <a:prstGeom prst="rect">
            <a:avLst/>
          </a:prstGeom>
          <a:noFill/>
        </p:spPr>
        <p:txBody>
          <a:bodyPr wrap="square" rtlCol="0">
            <a:spAutoFit/>
          </a:bodyPr>
          <a:lstStyle/>
          <a:p>
            <a:r>
              <a:rPr lang="en-US" dirty="0" smtClean="0"/>
              <a:t>Hmm.. does this help you understand traffic congestion?</a:t>
            </a:r>
            <a:endParaRPr lang="en-US" dirty="0"/>
          </a:p>
        </p:txBody>
      </p:sp>
    </p:spTree>
    <p:extLst>
      <p:ext uri="{BB962C8B-B14F-4D97-AF65-F5344CB8AC3E}">
        <p14:creationId xmlns:p14="http://schemas.microsoft.com/office/powerpoint/2010/main" val="3041600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2. </a:t>
            </a:r>
            <a:r>
              <a:rPr lang="en-US" dirty="0"/>
              <a:t>correlation, linear regression, </a:t>
            </a:r>
            <a:r>
              <a:rPr lang="en-US" dirty="0" smtClean="0"/>
              <a:t>slope / rate / derivative</a:t>
            </a:r>
          </a:p>
          <a:p>
            <a:pPr marL="0" indent="0">
              <a:buNone/>
            </a:pPr>
            <a:endParaRPr lang="en-US" dirty="0"/>
          </a:p>
          <a:p>
            <a:pPr marL="0" indent="0">
              <a:buNone/>
            </a:pPr>
            <a:r>
              <a:rPr lang="en-US" dirty="0" smtClean="0"/>
              <a:t>how </a:t>
            </a:r>
            <a:r>
              <a:rPr lang="en-US" dirty="0"/>
              <a:t>does the # of cars affect travel time?</a:t>
            </a:r>
          </a:p>
        </p:txBody>
      </p:sp>
      <p:pic>
        <p:nvPicPr>
          <p:cNvPr id="4" name="Picture 8" descr="http://www.merchantcircle.com/corporate/newsletters/2010-06/img/mayor_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771899"/>
            <a:ext cx="1428750" cy="118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074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Relationship between two random </a:t>
            </a:r>
            <a:r>
              <a:rPr lang="en-US" dirty="0" smtClean="0"/>
              <a:t>variables</a:t>
            </a:r>
            <a:br>
              <a:rPr lang="en-US" dirty="0" smtClean="0"/>
            </a:br>
            <a:r>
              <a:rPr lang="en-US" sz="3100" dirty="0" smtClean="0"/>
              <a:t>correlation between cars and travel time</a:t>
            </a:r>
            <a:endParaRPr lang="en-US" sz="31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21167" y="1998193"/>
            <a:ext cx="5101666" cy="3729977"/>
          </a:xfrm>
          <a:prstGeom prst="rect">
            <a:avLst/>
          </a:prstGeom>
          <a:noFill/>
          <a:ln>
            <a:noFill/>
          </a:ln>
        </p:spPr>
      </p:pic>
      <p:sp>
        <p:nvSpPr>
          <p:cNvPr id="5" name="TextBox 4"/>
          <p:cNvSpPr txBox="1"/>
          <p:nvPr/>
        </p:nvSpPr>
        <p:spPr>
          <a:xfrm>
            <a:off x="5486400" y="3962400"/>
            <a:ext cx="3505200" cy="1200329"/>
          </a:xfrm>
          <a:prstGeom prst="rect">
            <a:avLst/>
          </a:prstGeom>
          <a:noFill/>
        </p:spPr>
        <p:txBody>
          <a:bodyPr wrap="square" rtlCol="0">
            <a:spAutoFit/>
          </a:bodyPr>
          <a:lstStyle/>
          <a:p>
            <a:r>
              <a:rPr lang="en-US" dirty="0" smtClean="0"/>
              <a:t>If we can describe this relationship with an equation, we can  tell how travel </a:t>
            </a:r>
            <a:r>
              <a:rPr lang="en-US" dirty="0"/>
              <a:t>time is affected by </a:t>
            </a:r>
            <a:r>
              <a:rPr lang="en-US" dirty="0" smtClean="0"/>
              <a:t>cars more generally. </a:t>
            </a:r>
            <a:endParaRPr lang="en-US" dirty="0"/>
          </a:p>
        </p:txBody>
      </p:sp>
      <p:sp>
        <p:nvSpPr>
          <p:cNvPr id="3" name="TextBox 2"/>
          <p:cNvSpPr txBox="1"/>
          <p:nvPr/>
        </p:nvSpPr>
        <p:spPr>
          <a:xfrm>
            <a:off x="2057400" y="5722457"/>
            <a:ext cx="5029200" cy="369332"/>
          </a:xfrm>
          <a:prstGeom prst="rect">
            <a:avLst/>
          </a:prstGeom>
          <a:noFill/>
        </p:spPr>
        <p:txBody>
          <a:bodyPr wrap="square" rtlCol="0">
            <a:spAutoFit/>
          </a:bodyPr>
          <a:lstStyle/>
          <a:p>
            <a:r>
              <a:rPr lang="en-US" dirty="0"/>
              <a:t>scatter </a:t>
            </a:r>
            <a:r>
              <a:rPr lang="en-US" dirty="0" err="1"/>
              <a:t>traveltime</a:t>
            </a:r>
            <a:r>
              <a:rPr lang="en-US" dirty="0"/>
              <a:t> cars</a:t>
            </a:r>
          </a:p>
        </p:txBody>
      </p:sp>
      <p:sp>
        <p:nvSpPr>
          <p:cNvPr id="6" name="Rectangle 5"/>
          <p:cNvSpPr/>
          <p:nvPr/>
        </p:nvSpPr>
        <p:spPr>
          <a:xfrm>
            <a:off x="1426790" y="6077682"/>
            <a:ext cx="6650410" cy="369332"/>
          </a:xfrm>
          <a:prstGeom prst="rect">
            <a:avLst/>
          </a:prstGeom>
        </p:spPr>
        <p:txBody>
          <a:bodyPr wrap="none">
            <a:spAutoFit/>
          </a:bodyPr>
          <a:lstStyle/>
          <a:p>
            <a:r>
              <a:rPr lang="en-US" dirty="0" smtClean="0"/>
              <a:t>Graphics </a:t>
            </a:r>
            <a:r>
              <a:rPr lang="en-US" dirty="0" smtClean="0">
                <a:sym typeface="Wingdings" pitchFamily="2" charset="2"/>
              </a:rPr>
              <a:t> </a:t>
            </a:r>
            <a:r>
              <a:rPr lang="en-US" dirty="0" err="1" smtClean="0">
                <a:sym typeface="Wingdings" pitchFamily="2" charset="2"/>
              </a:rPr>
              <a:t>Twoway</a:t>
            </a:r>
            <a:r>
              <a:rPr lang="en-US" dirty="0" smtClean="0">
                <a:sym typeface="Wingdings" pitchFamily="2" charset="2"/>
              </a:rPr>
              <a:t> -&gt;Create-&gt;Y variable: </a:t>
            </a:r>
            <a:r>
              <a:rPr lang="en-US" dirty="0" err="1" smtClean="0">
                <a:sym typeface="Wingdings" pitchFamily="2" charset="2"/>
              </a:rPr>
              <a:t>traveltime</a:t>
            </a:r>
            <a:r>
              <a:rPr lang="en-US" dirty="0" smtClean="0">
                <a:sym typeface="Wingdings" pitchFamily="2" charset="2"/>
              </a:rPr>
              <a:t>, X variable: cars</a:t>
            </a:r>
            <a:endParaRPr lang="en-US" dirty="0"/>
          </a:p>
        </p:txBody>
      </p:sp>
    </p:spTree>
    <p:extLst>
      <p:ext uri="{BB962C8B-B14F-4D97-AF65-F5344CB8AC3E}">
        <p14:creationId xmlns:p14="http://schemas.microsoft.com/office/powerpoint/2010/main" val="4251343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rrelational Relationship Graphs"/>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95400"/>
            <a:ext cx="4981575" cy="3562350"/>
          </a:xfrm>
          <a:prstGeom prst="rect">
            <a:avLst/>
          </a:prstGeom>
          <a:noFill/>
          <a:ln>
            <a:noFill/>
          </a:ln>
        </p:spPr>
      </p:pic>
      <p:sp>
        <p:nvSpPr>
          <p:cNvPr id="10" name="Rectangle 9"/>
          <p:cNvSpPr/>
          <p:nvPr/>
        </p:nvSpPr>
        <p:spPr>
          <a:xfrm>
            <a:off x="990600" y="5353615"/>
            <a:ext cx="7239000" cy="646331"/>
          </a:xfrm>
          <a:prstGeom prst="rect">
            <a:avLst/>
          </a:prstGeom>
        </p:spPr>
        <p:txBody>
          <a:bodyPr wrap="square">
            <a:spAutoFit/>
          </a:bodyPr>
          <a:lstStyle/>
          <a:p>
            <a:r>
              <a:rPr lang="en-US" dirty="0" smtClean="0"/>
              <a:t>To find the relationship, we can try to fit a line across this scatterplot  that is the closest possible to ALL the points. This is a regression line. </a:t>
            </a:r>
          </a:p>
        </p:txBody>
      </p:sp>
      <p:sp>
        <p:nvSpPr>
          <p:cNvPr id="4" name="TextBox 3"/>
          <p:cNvSpPr txBox="1"/>
          <p:nvPr/>
        </p:nvSpPr>
        <p:spPr>
          <a:xfrm>
            <a:off x="1371600" y="609600"/>
            <a:ext cx="7086600" cy="461665"/>
          </a:xfrm>
          <a:prstGeom prst="rect">
            <a:avLst/>
          </a:prstGeom>
          <a:noFill/>
        </p:spPr>
        <p:txBody>
          <a:bodyPr wrap="square" rtlCol="0">
            <a:spAutoFit/>
          </a:bodyPr>
          <a:lstStyle/>
          <a:p>
            <a:r>
              <a:rPr lang="en-US" sz="2400" dirty="0" smtClean="0"/>
              <a:t>Scatterplot shows correlation between two variables.</a:t>
            </a:r>
            <a:endParaRPr lang="en-US" sz="2400" dirty="0"/>
          </a:p>
        </p:txBody>
      </p:sp>
    </p:spTree>
    <p:extLst>
      <p:ext uri="{BB962C8B-B14F-4D97-AF65-F5344CB8AC3E}">
        <p14:creationId xmlns:p14="http://schemas.microsoft.com/office/powerpoint/2010/main" val="3792085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8:30am Getting ready: Your To-Do List</a:t>
            </a:r>
            <a:endParaRPr lang="en-US" dirty="0"/>
          </a:p>
        </p:txBody>
      </p:sp>
      <p:sp>
        <p:nvSpPr>
          <p:cNvPr id="3" name="Content Placeholder 2"/>
          <p:cNvSpPr>
            <a:spLocks noGrp="1"/>
          </p:cNvSpPr>
          <p:nvPr>
            <p:ph idx="1"/>
          </p:nvPr>
        </p:nvSpPr>
        <p:spPr>
          <a:xfrm>
            <a:off x="457200" y="1219200"/>
            <a:ext cx="8534400" cy="5029200"/>
          </a:xfrm>
        </p:spPr>
        <p:txBody>
          <a:bodyPr>
            <a:normAutofit fontScale="62500" lnSpcReduction="20000"/>
          </a:bodyPr>
          <a:lstStyle/>
          <a:p>
            <a:pPr marL="0" indent="0">
              <a:buNone/>
            </a:pPr>
            <a:r>
              <a:rPr lang="en-US" dirty="0" smtClean="0"/>
              <a:t>Introductions</a:t>
            </a:r>
          </a:p>
          <a:p>
            <a:pPr marL="0" indent="0">
              <a:buNone/>
            </a:pPr>
            <a:r>
              <a:rPr lang="en-US" dirty="0" smtClean="0"/>
              <a:t>Gabriel </a:t>
            </a:r>
            <a:r>
              <a:rPr lang="en-US" dirty="0" err="1" smtClean="0"/>
              <a:t>Gerner</a:t>
            </a:r>
            <a:r>
              <a:rPr lang="en-US" dirty="0" smtClean="0"/>
              <a:t> (IT</a:t>
            </a:r>
            <a:r>
              <a:rPr lang="en-US" dirty="0"/>
              <a:t>) and TAs </a:t>
            </a:r>
            <a:r>
              <a:rPr lang="en-US" dirty="0" smtClean="0"/>
              <a:t>Scott McAllister and </a:t>
            </a:r>
            <a:r>
              <a:rPr lang="en-US" dirty="0" err="1" smtClean="0"/>
              <a:t>Shuning</a:t>
            </a:r>
            <a:r>
              <a:rPr lang="en-US" dirty="0" smtClean="0"/>
              <a:t> Tong (top 3 finishers in last </a:t>
            </a:r>
            <a:r>
              <a:rPr lang="en-US" dirty="0"/>
              <a:t>year’s Amazing Race</a:t>
            </a:r>
            <a:r>
              <a:rPr lang="en-US" dirty="0" smtClean="0"/>
              <a:t>). Introduce yourself to 2 </a:t>
            </a:r>
            <a:r>
              <a:rPr lang="en-US" b="1" u="sng" dirty="0" smtClean="0"/>
              <a:t>new</a:t>
            </a:r>
            <a:r>
              <a:rPr lang="en-US" dirty="0" smtClean="0"/>
              <a:t> people around you. </a:t>
            </a:r>
            <a:endParaRPr lang="en-US" dirty="0"/>
          </a:p>
          <a:p>
            <a:pPr marL="0" indent="0">
              <a:buNone/>
            </a:pPr>
            <a:endParaRPr lang="en-US" dirty="0" smtClean="0"/>
          </a:p>
          <a:p>
            <a:pPr marL="514350" indent="-514350">
              <a:buFont typeface="+mj-lt"/>
              <a:buAutoNum type="arabicPeriod"/>
            </a:pPr>
            <a:r>
              <a:rPr lang="en-US" dirty="0" smtClean="0"/>
              <a:t>Register: find your name, cross it out, get nametags</a:t>
            </a:r>
            <a:r>
              <a:rPr lang="en-US" b="1" dirty="0" smtClean="0"/>
              <a:t> </a:t>
            </a:r>
            <a:r>
              <a:rPr lang="en-US" dirty="0" smtClean="0"/>
              <a:t>+ breakfast</a:t>
            </a:r>
          </a:p>
          <a:p>
            <a:pPr marL="514350" indent="-514350">
              <a:buFont typeface="+mj-lt"/>
              <a:buAutoNum type="arabicPeriod"/>
            </a:pPr>
            <a:r>
              <a:rPr lang="en-US" dirty="0" smtClean="0"/>
              <a:t>Get </a:t>
            </a:r>
            <a:r>
              <a:rPr lang="en-US" dirty="0" err="1" smtClean="0"/>
              <a:t>Stata</a:t>
            </a:r>
            <a:r>
              <a:rPr lang="en-US" dirty="0" smtClean="0"/>
              <a:t> if you haven’t already.</a:t>
            </a:r>
          </a:p>
          <a:p>
            <a:pPr marL="514350" indent="-514350">
              <a:buFont typeface="+mj-lt"/>
              <a:buAutoNum type="arabicPeriod"/>
            </a:pPr>
            <a:r>
              <a:rPr lang="en-US" dirty="0" smtClean="0"/>
              <a:t>Get online if you haven’t already. </a:t>
            </a:r>
          </a:p>
          <a:p>
            <a:pPr marL="514350" indent="-514350">
              <a:buFont typeface="+mj-lt"/>
              <a:buAutoNum type="arabicPeriod"/>
            </a:pPr>
            <a:r>
              <a:rPr lang="en-US" dirty="0" smtClean="0"/>
              <a:t>Go </a:t>
            </a:r>
            <a:r>
              <a:rPr lang="en-US" dirty="0" smtClean="0"/>
              <a:t>to </a:t>
            </a:r>
            <a:r>
              <a:rPr lang="en-US" dirty="0">
                <a:hlinkClick r:id="rId3"/>
              </a:rPr>
              <a:t>http://www.linardi.gspia.pitt.edu/?</a:t>
            </a:r>
            <a:r>
              <a:rPr lang="en-US" dirty="0" smtClean="0">
                <a:hlinkClick r:id="rId3"/>
              </a:rPr>
              <a:t>page_id=564</a:t>
            </a:r>
            <a:r>
              <a:rPr lang="en-US" dirty="0" smtClean="0"/>
              <a:t>. </a:t>
            </a:r>
            <a:r>
              <a:rPr lang="en-US" dirty="0" smtClean="0"/>
              <a:t>The SCHEDULE of the day is online for you to check at any time. </a:t>
            </a:r>
          </a:p>
          <a:p>
            <a:pPr marL="514350" indent="-514350">
              <a:buFont typeface="+mj-lt"/>
              <a:buAutoNum type="arabicPeriod"/>
            </a:pPr>
            <a:r>
              <a:rPr lang="en-US" dirty="0"/>
              <a:t>Create a folder in your computer for all your files for math camp.  Download Sampler, Slides, and </a:t>
            </a:r>
            <a:r>
              <a:rPr lang="en-US" dirty="0" smtClean="0"/>
              <a:t>the four .</a:t>
            </a:r>
            <a:r>
              <a:rPr lang="en-US" dirty="0" err="1" smtClean="0"/>
              <a:t>csv</a:t>
            </a:r>
            <a:r>
              <a:rPr lang="en-US" dirty="0" smtClean="0"/>
              <a:t> </a:t>
            </a:r>
            <a:r>
              <a:rPr lang="en-US" dirty="0"/>
              <a:t>files into that folder </a:t>
            </a:r>
            <a:endParaRPr lang="en-US" dirty="0" smtClean="0"/>
          </a:p>
          <a:p>
            <a:pPr marL="514350" indent="-514350">
              <a:buFont typeface="+mj-lt"/>
              <a:buAutoNum type="arabicPeriod"/>
            </a:pPr>
            <a:r>
              <a:rPr lang="en-US" dirty="0"/>
              <a:t>Open STATA, go to File, Change Working directory to your math camp folder. </a:t>
            </a:r>
            <a:endParaRPr lang="en-US" dirty="0" smtClean="0"/>
          </a:p>
          <a:p>
            <a:pPr marL="514350" indent="-514350">
              <a:buFont typeface="+mj-lt"/>
              <a:buAutoNum type="arabicPeriod"/>
            </a:pPr>
            <a:r>
              <a:rPr lang="en-US" dirty="0" smtClean="0"/>
              <a:t>Click </a:t>
            </a:r>
            <a:r>
              <a:rPr lang="en-US" dirty="0"/>
              <a:t>on the Baseline math </a:t>
            </a:r>
            <a:r>
              <a:rPr lang="en-US" dirty="0" smtClean="0"/>
              <a:t>survey and try it. </a:t>
            </a:r>
            <a:r>
              <a:rPr lang="en-US" dirty="0"/>
              <a:t>Use the ID # from your name tag. </a:t>
            </a:r>
            <a:endParaRPr lang="en-US" dirty="0" smtClean="0"/>
          </a:p>
          <a:p>
            <a:pPr marL="0" indent="0">
              <a:buNone/>
            </a:pPr>
            <a:endParaRPr lang="en-US" dirty="0" smtClean="0"/>
          </a:p>
          <a:p>
            <a:pPr marL="0" indent="0">
              <a:buNone/>
            </a:pPr>
            <a:r>
              <a:rPr lang="en-US" dirty="0" smtClean="0"/>
              <a:t>We </a:t>
            </a:r>
            <a:r>
              <a:rPr lang="en-US" dirty="0" smtClean="0"/>
              <a:t>will start lecture at 9am. </a:t>
            </a:r>
          </a:p>
          <a:p>
            <a:pPr marL="514350" indent="-514350">
              <a:buAutoNum type="arabicPeriod" startAt="8"/>
            </a:pPr>
            <a:endParaRPr lang="en-US" dirty="0"/>
          </a:p>
          <a:p>
            <a:pPr marL="0" indent="0">
              <a:buNone/>
            </a:pPr>
            <a:endParaRPr lang="en-US" dirty="0" smtClean="0"/>
          </a:p>
          <a:p>
            <a:pPr marL="0" lvl="1"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901446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92162"/>
          </a:xfrm>
        </p:spPr>
        <p:txBody>
          <a:bodyPr/>
          <a:lstStyle/>
          <a:p>
            <a:r>
              <a:rPr lang="en-US" dirty="0" smtClean="0"/>
              <a:t>Regression</a:t>
            </a:r>
            <a:endParaRPr lang="en-US" dirty="0"/>
          </a:p>
        </p:txBody>
      </p:sp>
      <p:sp>
        <p:nvSpPr>
          <p:cNvPr id="5" name="Rectangle 4"/>
          <p:cNvSpPr/>
          <p:nvPr/>
        </p:nvSpPr>
        <p:spPr>
          <a:xfrm>
            <a:off x="304800" y="5097959"/>
            <a:ext cx="8382000" cy="769441"/>
          </a:xfrm>
          <a:prstGeom prst="rect">
            <a:avLst/>
          </a:prstGeom>
        </p:spPr>
        <p:txBody>
          <a:bodyPr wrap="square">
            <a:spAutoFit/>
          </a:bodyPr>
          <a:lstStyle/>
          <a:p>
            <a:r>
              <a:rPr lang="en-US" sz="2800" dirty="0"/>
              <a:t> </a:t>
            </a:r>
            <a:r>
              <a:rPr lang="en-US" sz="2000" dirty="0"/>
              <a:t>  </a:t>
            </a:r>
            <a:r>
              <a:rPr lang="en-US" sz="2000" dirty="0" err="1" smtClean="0"/>
              <a:t>traveltime</a:t>
            </a:r>
            <a:r>
              <a:rPr lang="en-US" sz="2000" dirty="0" smtClean="0"/>
              <a:t> </a:t>
            </a:r>
            <a:r>
              <a:rPr lang="en-US" sz="2000" dirty="0"/>
              <a:t>= </a:t>
            </a:r>
            <a:r>
              <a:rPr lang="en-US" sz="2000" dirty="0" smtClean="0"/>
              <a:t>14.7 </a:t>
            </a:r>
            <a:r>
              <a:rPr lang="en-US" sz="2000" dirty="0"/>
              <a:t>+ </a:t>
            </a:r>
            <a:r>
              <a:rPr lang="en-US" sz="2000" dirty="0" smtClean="0"/>
              <a:t>0.03*cars 	 What does it mean?</a:t>
            </a:r>
          </a:p>
          <a:p>
            <a:endParaRPr lang="en-US" sz="1600" dirty="0"/>
          </a:p>
        </p:txBody>
      </p:sp>
      <p:sp>
        <p:nvSpPr>
          <p:cNvPr id="8" name="Content Placeholder 7"/>
          <p:cNvSpPr>
            <a:spLocks noGrp="1"/>
          </p:cNvSpPr>
          <p:nvPr>
            <p:ph idx="1"/>
          </p:nvPr>
        </p:nvSpPr>
        <p:spPr>
          <a:xfrm>
            <a:off x="381000" y="1467148"/>
            <a:ext cx="8229600" cy="2620963"/>
          </a:xfrm>
        </p:spPr>
        <p:txBody>
          <a:bodyPr>
            <a:normAutofit lnSpcReduction="10000"/>
          </a:bodyPr>
          <a:lstStyle/>
          <a:p>
            <a:pPr marL="0" indent="0">
              <a:buNone/>
            </a:pPr>
            <a:r>
              <a:rPr lang="en-US" sz="2800" dirty="0" err="1" smtClean="0"/>
              <a:t>reg</a:t>
            </a:r>
            <a:r>
              <a:rPr lang="en-US" sz="2800" dirty="0" smtClean="0"/>
              <a:t> </a:t>
            </a:r>
            <a:r>
              <a:rPr lang="en-US" sz="2800" dirty="0" err="1" smtClean="0"/>
              <a:t>traveltime</a:t>
            </a:r>
            <a:r>
              <a:rPr lang="en-US" sz="2800" dirty="0" smtClean="0"/>
              <a:t> cars</a:t>
            </a:r>
          </a:p>
          <a:p>
            <a:pPr marL="0" indent="0">
              <a:buNone/>
            </a:pPr>
            <a:r>
              <a:rPr lang="en-US" sz="2000" dirty="0" smtClean="0"/>
              <a:t>------------------------------------------------------------------------------</a:t>
            </a:r>
          </a:p>
          <a:p>
            <a:pPr marL="0" indent="0">
              <a:buNone/>
            </a:pPr>
            <a:r>
              <a:rPr lang="en-US" sz="2000" dirty="0" smtClean="0"/>
              <a:t>  </a:t>
            </a:r>
            <a:r>
              <a:rPr lang="en-US" sz="2000" dirty="0" err="1" smtClean="0"/>
              <a:t>traveltime</a:t>
            </a:r>
            <a:r>
              <a:rPr lang="en-US" sz="2000" dirty="0" smtClean="0"/>
              <a:t> |      </a:t>
            </a:r>
            <a:r>
              <a:rPr lang="en-US" sz="2000" dirty="0" err="1" smtClean="0"/>
              <a:t>Coef</a:t>
            </a:r>
            <a:r>
              <a:rPr lang="en-US" sz="2000" dirty="0" smtClean="0"/>
              <a:t>.   Std. Err.      t    P&gt;|t|     [95% Conf. Interval]</a:t>
            </a:r>
          </a:p>
          <a:p>
            <a:pPr marL="0" indent="0">
              <a:buNone/>
            </a:pPr>
            <a:r>
              <a:rPr lang="en-US" sz="2000" dirty="0" smtClean="0"/>
              <a:t>-------------+----------------------------------------------------------------</a:t>
            </a:r>
          </a:p>
          <a:p>
            <a:pPr marL="0" indent="0">
              <a:buNone/>
            </a:pPr>
            <a:r>
              <a:rPr lang="en-US" sz="2000" dirty="0" smtClean="0"/>
              <a:t>        cars |   .0311483   .0004892    63.67   0.000     .0301888    .0321078</a:t>
            </a:r>
          </a:p>
          <a:p>
            <a:pPr marL="0" indent="0">
              <a:buNone/>
            </a:pPr>
            <a:r>
              <a:rPr lang="en-US" sz="2000" dirty="0" smtClean="0"/>
              <a:t>       _cons |    14.7139   .2201573    66.83   0.000     14.28208    15.14571</a:t>
            </a:r>
          </a:p>
          <a:p>
            <a:pPr marL="0" indent="0">
              <a:buNone/>
            </a:pPr>
            <a:r>
              <a:rPr lang="en-US" sz="2000" dirty="0" smtClean="0"/>
              <a:t>-----------------------------------------------------------------------------</a:t>
            </a:r>
          </a:p>
          <a:p>
            <a:endParaRPr lang="en-US" dirty="0"/>
          </a:p>
        </p:txBody>
      </p:sp>
      <p:sp>
        <p:nvSpPr>
          <p:cNvPr id="6" name="Rectangle 5"/>
          <p:cNvSpPr/>
          <p:nvPr/>
        </p:nvSpPr>
        <p:spPr>
          <a:xfrm>
            <a:off x="457200" y="4078069"/>
            <a:ext cx="7671844" cy="646331"/>
          </a:xfrm>
          <a:prstGeom prst="rect">
            <a:avLst/>
          </a:prstGeom>
        </p:spPr>
        <p:txBody>
          <a:bodyPr wrap="none">
            <a:spAutoFit/>
          </a:bodyPr>
          <a:lstStyle/>
          <a:p>
            <a:r>
              <a:rPr lang="en-US" dirty="0" smtClean="0"/>
              <a:t>Statistics</a:t>
            </a:r>
            <a:r>
              <a:rPr lang="en-US" dirty="0" smtClean="0">
                <a:sym typeface="Wingdings" pitchFamily="2" charset="2"/>
              </a:rPr>
              <a:t> Linear model -&gt;Linear Regression -&gt;Dependent variable: </a:t>
            </a:r>
            <a:r>
              <a:rPr lang="en-US" dirty="0" err="1" smtClean="0">
                <a:sym typeface="Wingdings" pitchFamily="2" charset="2"/>
              </a:rPr>
              <a:t>traveltime</a:t>
            </a:r>
            <a:r>
              <a:rPr lang="en-US" dirty="0" smtClean="0">
                <a:sym typeface="Wingdings" pitchFamily="2" charset="2"/>
              </a:rPr>
              <a:t>, </a:t>
            </a:r>
          </a:p>
          <a:p>
            <a:r>
              <a:rPr lang="en-US" dirty="0" smtClean="0">
                <a:sym typeface="Wingdings" pitchFamily="2" charset="2"/>
              </a:rPr>
              <a:t>Independent  variable: cars</a:t>
            </a:r>
            <a:endParaRPr lang="en-US" dirty="0"/>
          </a:p>
        </p:txBody>
      </p:sp>
      <p:sp>
        <p:nvSpPr>
          <p:cNvPr id="3" name="Oval 2"/>
          <p:cNvSpPr/>
          <p:nvPr/>
        </p:nvSpPr>
        <p:spPr>
          <a:xfrm>
            <a:off x="609600" y="2685366"/>
            <a:ext cx="2209800" cy="12008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9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a:t>
            </a:r>
            <a:endParaRPr lang="en-US"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r>
              <a:rPr lang="en-US" sz="4800" dirty="0"/>
              <a:t> </a:t>
            </a:r>
            <a:r>
              <a:rPr lang="en-US" sz="4000" dirty="0" err="1" smtClean="0"/>
              <a:t>traveltime</a:t>
            </a:r>
            <a:r>
              <a:rPr lang="en-US" sz="4000" dirty="0" smtClean="0"/>
              <a:t> </a:t>
            </a:r>
            <a:r>
              <a:rPr lang="en-US" sz="4000" dirty="0"/>
              <a:t>= 14.7 + 0.03*cars 	 </a:t>
            </a:r>
            <a:endParaRPr lang="en-US" sz="4000" dirty="0" smtClean="0"/>
          </a:p>
          <a:p>
            <a:r>
              <a:rPr lang="en-US" sz="4000" dirty="0" smtClean="0"/>
              <a:t>What </a:t>
            </a:r>
            <a:r>
              <a:rPr lang="en-US" sz="4000" dirty="0"/>
              <a:t>does it mean?</a:t>
            </a:r>
          </a:p>
          <a:p>
            <a:endParaRPr lang="en-US" dirty="0"/>
          </a:p>
          <a:p>
            <a:r>
              <a:rPr lang="en-US" dirty="0"/>
              <a:t>When there’s 0 cars, it takes 14.7 minutes to travel? (Intercept)</a:t>
            </a:r>
          </a:p>
          <a:p>
            <a:r>
              <a:rPr lang="en-US" dirty="0"/>
              <a:t>With every additional cars, it takes another 0.03 minutes to travel. (Slope</a:t>
            </a:r>
            <a:r>
              <a:rPr lang="en-US" dirty="0" smtClean="0"/>
              <a:t>)</a:t>
            </a:r>
          </a:p>
          <a:p>
            <a:r>
              <a:rPr lang="en-US" dirty="0" smtClean="0"/>
              <a:t>Or: </a:t>
            </a:r>
            <a:r>
              <a:rPr lang="en-US" i="1" dirty="0"/>
              <a:t>change in</a:t>
            </a:r>
            <a:r>
              <a:rPr lang="en-US" dirty="0"/>
              <a:t>  travel time = 0.03 </a:t>
            </a:r>
            <a:r>
              <a:rPr lang="en-US" i="1" dirty="0"/>
              <a:t>change in </a:t>
            </a:r>
            <a:r>
              <a:rPr lang="en-US" dirty="0" smtClean="0"/>
              <a:t># of cars</a:t>
            </a:r>
          </a:p>
          <a:p>
            <a:endParaRPr lang="en-US" i="1" dirty="0" smtClean="0"/>
          </a:p>
          <a:p>
            <a:r>
              <a:rPr lang="en-US" i="1" dirty="0" smtClean="0"/>
              <a:t>It doesn’t matter how many cars are already on the highway. </a:t>
            </a:r>
          </a:p>
          <a:p>
            <a:endParaRPr lang="en-US" dirty="0" smtClean="0"/>
          </a:p>
          <a:p>
            <a:endParaRPr lang="en-US" dirty="0"/>
          </a:p>
          <a:p>
            <a:r>
              <a:rPr lang="en-US" b="1" dirty="0" smtClean="0"/>
              <a:t>We also say: </a:t>
            </a:r>
          </a:p>
          <a:p>
            <a:r>
              <a:rPr lang="en-US" b="1" dirty="0" smtClean="0"/>
              <a:t>derivative</a:t>
            </a:r>
            <a:r>
              <a:rPr lang="en-US" dirty="0" smtClean="0"/>
              <a:t> </a:t>
            </a:r>
            <a:r>
              <a:rPr lang="en-US" dirty="0"/>
              <a:t>of travel time </a:t>
            </a:r>
            <a:r>
              <a:rPr lang="en-US" b="1" dirty="0"/>
              <a:t>with respect to </a:t>
            </a:r>
            <a:r>
              <a:rPr lang="en-US" dirty="0" smtClean="0"/>
              <a:t>cars=0.03</a:t>
            </a:r>
            <a:endParaRPr lang="en-US" dirty="0"/>
          </a:p>
          <a:p>
            <a:r>
              <a:rPr lang="en-US" dirty="0"/>
              <a:t>Or:  d </a:t>
            </a:r>
            <a:r>
              <a:rPr lang="en-US" dirty="0" err="1"/>
              <a:t>traveltime</a:t>
            </a:r>
            <a:r>
              <a:rPr lang="en-US" dirty="0"/>
              <a:t> / d cars = </a:t>
            </a:r>
            <a:r>
              <a:rPr lang="en-US" dirty="0" smtClean="0"/>
              <a:t>0.03</a:t>
            </a:r>
          </a:p>
          <a:p>
            <a:r>
              <a:rPr lang="en-US" dirty="0" smtClean="0"/>
              <a:t>(</a:t>
            </a:r>
            <a:r>
              <a:rPr lang="en-US" dirty="0"/>
              <a:t>Now you know the many ways to refer to this rate of change.)</a:t>
            </a:r>
          </a:p>
          <a:p>
            <a:endParaRPr lang="en-US" dirty="0"/>
          </a:p>
          <a:p>
            <a:endParaRPr lang="en-US" dirty="0"/>
          </a:p>
        </p:txBody>
      </p:sp>
    </p:spTree>
    <p:extLst>
      <p:ext uri="{BB962C8B-B14F-4D97-AF65-F5344CB8AC3E}">
        <p14:creationId xmlns:p14="http://schemas.microsoft.com/office/powerpoint/2010/main" val="364293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474" y="4987925"/>
            <a:ext cx="8379360" cy="2327275"/>
          </a:xfrm>
        </p:spPr>
        <p:txBody>
          <a:bodyPr>
            <a:noAutofit/>
          </a:bodyPr>
          <a:lstStyle/>
          <a:p>
            <a:pPr marL="0" indent="0">
              <a:buNone/>
            </a:pPr>
            <a:r>
              <a:rPr lang="en-US" sz="1800" dirty="0" smtClean="0"/>
              <a:t>Drawing the graph:</a:t>
            </a:r>
            <a:r>
              <a:rPr lang="en-US" sz="1800" dirty="0"/>
              <a:t>  </a:t>
            </a:r>
            <a:r>
              <a:rPr lang="en-US" sz="1800" dirty="0" err="1"/>
              <a:t>traveltime</a:t>
            </a:r>
            <a:r>
              <a:rPr lang="en-US" sz="1800" dirty="0"/>
              <a:t> = 14.7 + 0.03*cars </a:t>
            </a:r>
          </a:p>
          <a:p>
            <a:pPr marL="0" indent="0">
              <a:buNone/>
            </a:pPr>
            <a:r>
              <a:rPr lang="en-US" sz="1800" dirty="0" smtClean="0"/>
              <a:t>Where does the line hit 0? 14.7 This is </a:t>
            </a:r>
            <a:r>
              <a:rPr lang="en-US" sz="1800" b="1" dirty="0" smtClean="0"/>
              <a:t>a</a:t>
            </a:r>
            <a:r>
              <a:rPr lang="en-US" sz="1800" dirty="0" smtClean="0"/>
              <a:t> (intercept) </a:t>
            </a:r>
          </a:p>
          <a:p>
            <a:pPr marL="0" indent="0">
              <a:buNone/>
            </a:pPr>
            <a:r>
              <a:rPr lang="en-US" sz="1800" dirty="0" smtClean="0"/>
              <a:t>When cars increase by 1, travel time increase by 0.03 minutes</a:t>
            </a:r>
            <a:r>
              <a:rPr lang="en-US" sz="1800" dirty="0"/>
              <a:t>. This is </a:t>
            </a:r>
            <a:r>
              <a:rPr lang="en-US" sz="1800" b="1" dirty="0"/>
              <a:t>b</a:t>
            </a:r>
            <a:r>
              <a:rPr lang="en-US" sz="1800" dirty="0"/>
              <a:t> (</a:t>
            </a:r>
            <a:r>
              <a:rPr lang="en-US" sz="1800" dirty="0" smtClean="0"/>
              <a:t>slope).</a:t>
            </a:r>
          </a:p>
          <a:p>
            <a:pPr marL="0" indent="0">
              <a:buNone/>
            </a:pPr>
            <a:r>
              <a:rPr lang="en-US" sz="1600" dirty="0" smtClean="0"/>
              <a:t>When drawing with slopes that are small it helps to use larger increases in x (</a:t>
            </a:r>
            <a:r>
              <a:rPr lang="en-US" sz="1600" dirty="0" err="1" smtClean="0"/>
              <a:t>e.g</a:t>
            </a:r>
            <a:r>
              <a:rPr lang="en-US" sz="1600" dirty="0" smtClean="0"/>
              <a:t> when cars increase by 1000, travel time increases by 0.03*1000 = 30 minutes</a:t>
            </a:r>
            <a:r>
              <a:rPr lang="en-US" sz="1600" dirty="0" smtClean="0"/>
              <a:t>)</a:t>
            </a:r>
            <a:endParaRPr lang="en-US" sz="1600"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751" y="592311"/>
            <a:ext cx="6068849" cy="443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523679" y="2153335"/>
            <a:ext cx="2848921" cy="1600438"/>
          </a:xfrm>
          <a:prstGeom prst="rect">
            <a:avLst/>
          </a:prstGeom>
          <a:solidFill>
            <a:schemeClr val="bg1"/>
          </a:solidFill>
        </p:spPr>
        <p:txBody>
          <a:bodyPr wrap="none">
            <a:spAutoFit/>
          </a:bodyPr>
          <a:lstStyle/>
          <a:p>
            <a:r>
              <a:rPr lang="en-US" sz="1600" dirty="0" smtClean="0"/>
              <a:t>Linear function: Y=</a:t>
            </a:r>
            <a:r>
              <a:rPr lang="en-US" sz="1600" b="1" dirty="0" err="1" smtClean="0"/>
              <a:t>a</a:t>
            </a:r>
            <a:r>
              <a:rPr lang="en-US" sz="1600" dirty="0" err="1" smtClean="0"/>
              <a:t>+</a:t>
            </a:r>
            <a:r>
              <a:rPr lang="en-US" sz="1600" b="1" dirty="0" err="1" smtClean="0"/>
              <a:t>b</a:t>
            </a:r>
            <a:r>
              <a:rPr lang="en-US" sz="1600" dirty="0" err="1" smtClean="0"/>
              <a:t>X</a:t>
            </a:r>
            <a:endParaRPr lang="en-US" sz="1600" dirty="0" smtClean="0"/>
          </a:p>
          <a:p>
            <a:r>
              <a:rPr lang="en-US" sz="1600" dirty="0" smtClean="0"/>
              <a:t>Travel time = </a:t>
            </a:r>
            <a:r>
              <a:rPr lang="en-US" sz="1600" b="1" dirty="0" err="1" smtClean="0"/>
              <a:t>a+b</a:t>
            </a:r>
            <a:r>
              <a:rPr lang="en-US" sz="1600" dirty="0" smtClean="0"/>
              <a:t> cars</a:t>
            </a:r>
          </a:p>
          <a:p>
            <a:r>
              <a:rPr lang="en-US" sz="1600" dirty="0" smtClean="0"/>
              <a:t>With a straight line, an increase </a:t>
            </a:r>
          </a:p>
          <a:p>
            <a:r>
              <a:rPr lang="en-US" sz="1600" dirty="0" smtClean="0"/>
              <a:t>in X increases  Y </a:t>
            </a:r>
            <a:r>
              <a:rPr lang="en-US" sz="1600" dirty="0"/>
              <a:t> </a:t>
            </a:r>
            <a:r>
              <a:rPr lang="en-US" sz="1600" dirty="0" smtClean="0"/>
              <a:t>by the same </a:t>
            </a:r>
          </a:p>
          <a:p>
            <a:r>
              <a:rPr lang="en-US" sz="1600" dirty="0" smtClean="0"/>
              <a:t>amount  regardless of what X </a:t>
            </a:r>
          </a:p>
          <a:p>
            <a:r>
              <a:rPr lang="en-US" sz="1600" dirty="0" smtClean="0"/>
              <a:t>is currently at.</a:t>
            </a:r>
          </a:p>
        </p:txBody>
      </p:sp>
      <p:sp>
        <p:nvSpPr>
          <p:cNvPr id="2" name="Right Brace 1"/>
          <p:cNvSpPr/>
          <p:nvPr/>
        </p:nvSpPr>
        <p:spPr>
          <a:xfrm>
            <a:off x="5105400" y="1828801"/>
            <a:ext cx="209550" cy="1828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5489944" y="2470667"/>
            <a:ext cx="457200" cy="369332"/>
          </a:xfrm>
          <a:prstGeom prst="rect">
            <a:avLst/>
          </a:prstGeom>
          <a:noFill/>
        </p:spPr>
        <p:txBody>
          <a:bodyPr wrap="square" rtlCol="0">
            <a:spAutoFit/>
          </a:bodyPr>
          <a:lstStyle/>
          <a:p>
            <a:r>
              <a:rPr lang="en-US" dirty="0" smtClean="0"/>
              <a:t>30 </a:t>
            </a:r>
            <a:endParaRPr lang="en-US" dirty="0"/>
          </a:p>
        </p:txBody>
      </p:sp>
      <p:sp>
        <p:nvSpPr>
          <p:cNvPr id="7" name="Title 1"/>
          <p:cNvSpPr>
            <a:spLocks noGrp="1"/>
          </p:cNvSpPr>
          <p:nvPr>
            <p:ph type="title"/>
          </p:nvPr>
        </p:nvSpPr>
        <p:spPr>
          <a:xfrm>
            <a:off x="457200" y="76200"/>
            <a:ext cx="8229600" cy="1143000"/>
          </a:xfrm>
        </p:spPr>
        <p:txBody>
          <a:bodyPr/>
          <a:lstStyle/>
          <a:p>
            <a:r>
              <a:rPr lang="en-US" dirty="0" smtClean="0"/>
              <a:t>Drawing a linear function</a:t>
            </a:r>
            <a:endParaRPr lang="en-US" dirty="0"/>
          </a:p>
        </p:txBody>
      </p:sp>
    </p:spTree>
    <p:extLst>
      <p:ext uri="{BB962C8B-B14F-4D97-AF65-F5344CB8AC3E}">
        <p14:creationId xmlns:p14="http://schemas.microsoft.com/office/powerpoint/2010/main" val="331594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Looking at a graph and identifying the linear equation </a:t>
            </a:r>
            <a:endParaRPr lang="en-US" dirty="0"/>
          </a:p>
        </p:txBody>
      </p:sp>
      <p:sp>
        <p:nvSpPr>
          <p:cNvPr id="3" name="Content Placeholder 2"/>
          <p:cNvSpPr>
            <a:spLocks noGrp="1"/>
          </p:cNvSpPr>
          <p:nvPr>
            <p:ph idx="1"/>
          </p:nvPr>
        </p:nvSpPr>
        <p:spPr>
          <a:xfrm>
            <a:off x="5257800" y="1600200"/>
            <a:ext cx="3429000" cy="4525963"/>
          </a:xfrm>
        </p:spPr>
        <p:txBody>
          <a:bodyPr>
            <a:normAutofit lnSpcReduction="10000"/>
          </a:bodyPr>
          <a:lstStyle/>
          <a:p>
            <a:r>
              <a:rPr lang="en-US" sz="2000" dirty="0" smtClean="0"/>
              <a:t>Suppose this is a graph of your patience </a:t>
            </a:r>
            <a:r>
              <a:rPr lang="en-US" sz="2000" dirty="0" smtClean="0"/>
              <a:t>(y) as </a:t>
            </a:r>
            <a:r>
              <a:rPr lang="en-US" sz="2000" dirty="0" smtClean="0"/>
              <a:t>a function of traffic </a:t>
            </a:r>
            <a:r>
              <a:rPr lang="en-US" sz="2000" dirty="0" smtClean="0"/>
              <a:t>jams (x). What is the function?</a:t>
            </a:r>
          </a:p>
          <a:p>
            <a:endParaRPr lang="en-US" sz="2000" dirty="0" smtClean="0"/>
          </a:p>
          <a:p>
            <a:r>
              <a:rPr lang="en-US" sz="2000" dirty="0" smtClean="0"/>
              <a:t>Let y=</a:t>
            </a:r>
            <a:r>
              <a:rPr lang="en-US" sz="2000" dirty="0" err="1" smtClean="0"/>
              <a:t>a+bx</a:t>
            </a:r>
            <a:endParaRPr lang="en-US" sz="2000" dirty="0"/>
          </a:p>
          <a:p>
            <a:r>
              <a:rPr lang="en-US" sz="2000" dirty="0" smtClean="0"/>
              <a:t>Step 1: Identify the vertical intercept </a:t>
            </a:r>
          </a:p>
          <a:p>
            <a:r>
              <a:rPr lang="en-US" sz="2000" dirty="0" smtClean="0"/>
              <a:t>(0,3) a=3</a:t>
            </a:r>
          </a:p>
          <a:p>
            <a:r>
              <a:rPr lang="en-US" sz="2000" dirty="0" smtClean="0"/>
              <a:t>Step 2: Identify the horizontal intercept</a:t>
            </a:r>
          </a:p>
          <a:p>
            <a:r>
              <a:rPr lang="en-US" sz="2000" dirty="0" smtClean="0"/>
              <a:t>(4,0) </a:t>
            </a:r>
          </a:p>
          <a:p>
            <a:r>
              <a:rPr lang="en-US" sz="2000" dirty="0" smtClean="0"/>
              <a:t>b = rise/run  = 3/-4</a:t>
            </a:r>
          </a:p>
          <a:p>
            <a:r>
              <a:rPr lang="en-US" sz="2000" dirty="0" smtClean="0"/>
              <a:t>Function is y=3-3x/4</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44196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85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Inverting a linear function</a:t>
            </a:r>
            <a:endParaRPr lang="en-US" dirty="0"/>
          </a:p>
        </p:txBody>
      </p:sp>
      <p:sp>
        <p:nvSpPr>
          <p:cNvPr id="3" name="Content Placeholder 2"/>
          <p:cNvSpPr>
            <a:spLocks noGrp="1"/>
          </p:cNvSpPr>
          <p:nvPr>
            <p:ph idx="1"/>
          </p:nvPr>
        </p:nvSpPr>
        <p:spPr/>
        <p:txBody>
          <a:bodyPr>
            <a:normAutofit/>
          </a:bodyPr>
          <a:lstStyle/>
          <a:p>
            <a:r>
              <a:rPr lang="en-US" sz="4000" dirty="0" smtClean="0"/>
              <a:t> </a:t>
            </a:r>
            <a:r>
              <a:rPr lang="en-US" sz="4000" dirty="0" err="1" smtClean="0"/>
              <a:t>traveltime</a:t>
            </a:r>
            <a:r>
              <a:rPr lang="en-US" sz="4000" dirty="0" smtClean="0"/>
              <a:t> = 14.7 + 0.03*cars 	</a:t>
            </a:r>
            <a:endParaRPr lang="en-US" dirty="0" smtClean="0"/>
          </a:p>
          <a:p>
            <a:r>
              <a:rPr lang="en-US" dirty="0" smtClean="0"/>
              <a:t>If it takes you 20 minutes to travel, how many cars are on a freeway? </a:t>
            </a:r>
          </a:p>
          <a:p>
            <a:endParaRPr lang="en-US" dirty="0" smtClean="0"/>
          </a:p>
          <a:p>
            <a:endParaRPr lang="en-US" dirty="0"/>
          </a:p>
        </p:txBody>
      </p:sp>
    </p:spTree>
    <p:extLst>
      <p:ext uri="{BB962C8B-B14F-4D97-AF65-F5344CB8AC3E}">
        <p14:creationId xmlns:p14="http://schemas.microsoft.com/office/powerpoint/2010/main" val="1734802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Inverting a linear function</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You know travel time as a function of cars </a:t>
            </a:r>
            <a:endParaRPr lang="en-US" dirty="0"/>
          </a:p>
          <a:p>
            <a:pPr marL="0" indent="0">
              <a:buNone/>
            </a:pPr>
            <a:r>
              <a:rPr lang="en-US" dirty="0" err="1" smtClean="0"/>
              <a:t>traveltime</a:t>
            </a:r>
            <a:r>
              <a:rPr lang="en-US" dirty="0" smtClean="0"/>
              <a:t> = 14.7 + 0.03*cars 	</a:t>
            </a:r>
          </a:p>
          <a:p>
            <a:pPr marL="0" indent="0">
              <a:buNone/>
            </a:pPr>
            <a:endParaRPr lang="en-US" dirty="0" smtClean="0"/>
          </a:p>
          <a:p>
            <a:pPr marL="0" indent="0">
              <a:buNone/>
            </a:pPr>
            <a:r>
              <a:rPr lang="en-US" dirty="0" smtClean="0"/>
              <a:t>You want cars as a function of travel time: </a:t>
            </a:r>
          </a:p>
          <a:p>
            <a:pPr marL="0" indent="0">
              <a:buNone/>
            </a:pPr>
            <a:r>
              <a:rPr lang="en-US" dirty="0" err="1" smtClean="0"/>
              <a:t>Traveltime</a:t>
            </a:r>
            <a:r>
              <a:rPr lang="en-US" dirty="0" smtClean="0"/>
              <a:t>- 14.7 = 0.03*cars</a:t>
            </a:r>
          </a:p>
          <a:p>
            <a:pPr marL="0" indent="0">
              <a:buNone/>
            </a:pPr>
            <a:r>
              <a:rPr lang="en-US" dirty="0" smtClean="0"/>
              <a:t>Cars = (</a:t>
            </a:r>
            <a:r>
              <a:rPr lang="en-US" dirty="0" err="1" smtClean="0"/>
              <a:t>Traveltime</a:t>
            </a:r>
            <a:r>
              <a:rPr lang="en-US" dirty="0" smtClean="0"/>
              <a:t>- 14.7) </a:t>
            </a:r>
            <a:r>
              <a:rPr lang="en-US" dirty="0"/>
              <a:t>/</a:t>
            </a:r>
            <a:r>
              <a:rPr lang="en-US" dirty="0" smtClean="0"/>
              <a:t> 0.03</a:t>
            </a:r>
          </a:p>
          <a:p>
            <a:pPr marL="0" indent="0">
              <a:buNone/>
            </a:pPr>
            <a:r>
              <a:rPr lang="en-US" dirty="0" smtClean="0"/>
              <a:t>Cars = </a:t>
            </a:r>
            <a:r>
              <a:rPr lang="en-US" dirty="0" err="1" smtClean="0"/>
              <a:t>Traveltime</a:t>
            </a:r>
            <a:r>
              <a:rPr lang="en-US" dirty="0" smtClean="0"/>
              <a:t>/0.03- 14.7/0.03</a:t>
            </a:r>
            <a:endParaRPr lang="en-US" dirty="0" smtClean="0"/>
          </a:p>
          <a:p>
            <a:pPr marL="0" indent="0">
              <a:buNone/>
            </a:pPr>
            <a:r>
              <a:rPr lang="en-US" dirty="0" smtClean="0"/>
              <a:t>Cars = 33.3*</a:t>
            </a:r>
            <a:r>
              <a:rPr lang="en-US" dirty="0" err="1" smtClean="0"/>
              <a:t>Traveltime</a:t>
            </a:r>
            <a:r>
              <a:rPr lang="en-US" dirty="0" smtClean="0"/>
              <a:t> - 490 </a:t>
            </a:r>
          </a:p>
          <a:p>
            <a:pPr marL="0" indent="0">
              <a:buNone/>
            </a:pPr>
            <a:endParaRPr lang="en-US" dirty="0"/>
          </a:p>
          <a:p>
            <a:pPr marL="0" indent="0">
              <a:buNone/>
            </a:pPr>
            <a:r>
              <a:rPr lang="en-US" dirty="0" smtClean="0"/>
              <a:t>Now, it’s easier to answer this question: </a:t>
            </a:r>
          </a:p>
          <a:p>
            <a:pPr marL="0" indent="0">
              <a:buNone/>
            </a:pPr>
            <a:r>
              <a:rPr lang="en-US" dirty="0" smtClean="0"/>
              <a:t>If it takes you 20 minutes to travel, how many cars are on a freeway? </a:t>
            </a:r>
          </a:p>
          <a:p>
            <a:pPr marL="0" indent="0">
              <a:buNone/>
            </a:pPr>
            <a:r>
              <a:rPr lang="en-US" dirty="0"/>
              <a:t>Cars = </a:t>
            </a:r>
            <a:r>
              <a:rPr lang="en-US" dirty="0" smtClean="0"/>
              <a:t>33.3*20 </a:t>
            </a:r>
            <a:r>
              <a:rPr lang="en-US" dirty="0"/>
              <a:t>- 490 </a:t>
            </a:r>
            <a:r>
              <a:rPr lang="en-US" dirty="0" smtClean="0"/>
              <a:t>=176</a:t>
            </a:r>
          </a:p>
          <a:p>
            <a:pPr marL="0" indent="0">
              <a:buNone/>
            </a:pPr>
            <a:endParaRPr lang="en-US" dirty="0"/>
          </a:p>
          <a:p>
            <a:pPr marL="0" indent="0">
              <a:buNone/>
            </a:pPr>
            <a:r>
              <a:rPr lang="en-US" dirty="0"/>
              <a:t>(BTW: what </a:t>
            </a:r>
            <a:r>
              <a:rPr lang="en-US" dirty="0" smtClean="0"/>
              <a:t>is the intercept and slope of this inverted function? </a:t>
            </a:r>
            <a:endParaRPr lang="en-US" dirty="0" smtClean="0"/>
          </a:p>
          <a:p>
            <a:pPr marL="0" indent="0">
              <a:buNone/>
            </a:pPr>
            <a:r>
              <a:rPr lang="en-US" dirty="0" smtClean="0"/>
              <a:t>	Intercept = -490	Slope 33.3</a:t>
            </a:r>
            <a:endParaRPr lang="en-US" dirty="0"/>
          </a:p>
          <a:p>
            <a:pPr marL="0" indent="0">
              <a:buNone/>
            </a:pPr>
            <a:r>
              <a:rPr lang="en-US" dirty="0" smtClean="0"/>
              <a:t>What </a:t>
            </a:r>
            <a:r>
              <a:rPr lang="en-US" dirty="0" smtClean="0"/>
              <a:t>is </a:t>
            </a:r>
            <a:r>
              <a:rPr lang="en-US" dirty="0" err="1" smtClean="0"/>
              <a:t>dCars</a:t>
            </a:r>
            <a:r>
              <a:rPr lang="en-US" dirty="0" smtClean="0"/>
              <a:t> </a:t>
            </a:r>
            <a:r>
              <a:rPr lang="en-US" dirty="0"/>
              <a:t>/ </a:t>
            </a:r>
            <a:r>
              <a:rPr lang="en-US" dirty="0" err="1"/>
              <a:t>dTraveltime</a:t>
            </a:r>
            <a:r>
              <a:rPr lang="en-US" dirty="0"/>
              <a:t> </a:t>
            </a:r>
            <a:r>
              <a:rPr lang="en-US" dirty="0" smtClean="0"/>
              <a:t>? 33.3 )</a:t>
            </a: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1681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715962"/>
          </a:xfrm>
        </p:spPr>
        <p:txBody>
          <a:bodyPr>
            <a:noAutofit/>
          </a:bodyPr>
          <a:lstStyle/>
          <a:p>
            <a:r>
              <a:rPr lang="en-US" sz="3200" dirty="0" smtClean="0"/>
              <a:t>Digression: when </a:t>
            </a:r>
            <a:r>
              <a:rPr lang="en-US" sz="3200" dirty="0" smtClean="0"/>
              <a:t>will you </a:t>
            </a:r>
            <a:r>
              <a:rPr lang="en-US" sz="3200" dirty="0" smtClean="0"/>
              <a:t/>
            </a:r>
            <a:br>
              <a:rPr lang="en-US" sz="3200" dirty="0" smtClean="0"/>
            </a:br>
            <a:r>
              <a:rPr lang="en-US" sz="3200" dirty="0" smtClean="0"/>
              <a:t>have </a:t>
            </a:r>
            <a:r>
              <a:rPr lang="en-US" sz="3200" dirty="0" smtClean="0"/>
              <a:t>to invert linear functions?</a:t>
            </a:r>
            <a:endParaRPr lang="en-US" sz="3200" dirty="0"/>
          </a:p>
        </p:txBody>
      </p:sp>
      <p:sp>
        <p:nvSpPr>
          <p:cNvPr id="3" name="Content Placeholder 2"/>
          <p:cNvSpPr>
            <a:spLocks noGrp="1"/>
          </p:cNvSpPr>
          <p:nvPr>
            <p:ph idx="1"/>
          </p:nvPr>
        </p:nvSpPr>
        <p:spPr>
          <a:xfrm>
            <a:off x="457200" y="1371600"/>
            <a:ext cx="8229600" cy="5059363"/>
          </a:xfrm>
        </p:spPr>
        <p:txBody>
          <a:bodyPr>
            <a:normAutofit fontScale="62500" lnSpcReduction="20000"/>
          </a:bodyPr>
          <a:lstStyle/>
          <a:p>
            <a:r>
              <a:rPr lang="en-US" sz="3800" dirty="0" smtClean="0"/>
              <a:t>Quite often actually. For example in </a:t>
            </a:r>
            <a:r>
              <a:rPr lang="en-US" sz="3800" dirty="0" smtClean="0"/>
              <a:t>economics</a:t>
            </a:r>
            <a:r>
              <a:rPr lang="en-US" sz="3800" dirty="0" smtClean="0"/>
              <a:t>. </a:t>
            </a:r>
            <a:endParaRPr lang="en-US" sz="3800" dirty="0" smtClean="0"/>
          </a:p>
          <a:p>
            <a:endParaRPr lang="en-US" sz="3800" dirty="0" smtClean="0"/>
          </a:p>
          <a:p>
            <a:r>
              <a:rPr lang="en-US" sz="3800" dirty="0" smtClean="0"/>
              <a:t>Here is a demand function </a:t>
            </a:r>
          </a:p>
          <a:p>
            <a:pPr marL="0" indent="0">
              <a:buNone/>
            </a:pPr>
            <a:r>
              <a:rPr lang="en-US" sz="3800" dirty="0"/>
              <a:t>	</a:t>
            </a:r>
            <a:r>
              <a:rPr lang="en-US" sz="3800" dirty="0" err="1" smtClean="0"/>
              <a:t>Qd</a:t>
            </a:r>
            <a:r>
              <a:rPr lang="en-US" sz="3800" dirty="0" smtClean="0"/>
              <a:t> = 100 - 2P</a:t>
            </a:r>
          </a:p>
          <a:p>
            <a:pPr marL="0" indent="0">
              <a:buNone/>
            </a:pPr>
            <a:r>
              <a:rPr lang="en-US" sz="3800" dirty="0" smtClean="0"/>
              <a:t>It is natural to draw this with </a:t>
            </a:r>
            <a:r>
              <a:rPr lang="en-US" sz="3800" dirty="0" err="1" smtClean="0"/>
              <a:t>Qd</a:t>
            </a:r>
            <a:r>
              <a:rPr lang="en-US" sz="3800" dirty="0" smtClean="0"/>
              <a:t> in the Y axis and P in the X axis (with 100 as the intercept and a -2 slope). </a:t>
            </a:r>
            <a:endParaRPr lang="en-US" sz="3800" dirty="0" smtClean="0"/>
          </a:p>
          <a:p>
            <a:pPr marL="0" indent="0">
              <a:buNone/>
            </a:pPr>
            <a:endParaRPr lang="en-US" sz="3800" dirty="0"/>
          </a:p>
          <a:p>
            <a:pPr marL="0" indent="0">
              <a:buNone/>
            </a:pPr>
            <a:r>
              <a:rPr lang="en-US" sz="3800" dirty="0" smtClean="0"/>
              <a:t>But </a:t>
            </a:r>
            <a:r>
              <a:rPr lang="en-US" sz="3800" dirty="0" smtClean="0"/>
              <a:t>the convention is to draw it with P in the Y axis – price as a function of quantity. </a:t>
            </a:r>
            <a:r>
              <a:rPr lang="en-US" sz="3800" dirty="0" smtClean="0"/>
              <a:t>So you have to invert it. </a:t>
            </a:r>
          </a:p>
          <a:p>
            <a:pPr marL="0" indent="0">
              <a:buNone/>
            </a:pPr>
            <a:endParaRPr lang="en-US" sz="3800" dirty="0" smtClean="0"/>
          </a:p>
          <a:p>
            <a:r>
              <a:rPr lang="en-US" sz="3800" dirty="0"/>
              <a:t>Here is </a:t>
            </a:r>
            <a:r>
              <a:rPr lang="en-US" sz="3800" dirty="0" smtClean="0"/>
              <a:t>the inverted </a:t>
            </a:r>
            <a:r>
              <a:rPr lang="en-US" sz="3800" dirty="0"/>
              <a:t>demand function </a:t>
            </a:r>
            <a:endParaRPr lang="en-US" sz="3800" dirty="0" smtClean="0"/>
          </a:p>
          <a:p>
            <a:pPr marL="457200" lvl="1" indent="0">
              <a:buNone/>
            </a:pPr>
            <a:r>
              <a:rPr lang="en-US" sz="3800" dirty="0"/>
              <a:t>	</a:t>
            </a:r>
            <a:r>
              <a:rPr lang="en-US" sz="3800" dirty="0" smtClean="0"/>
              <a:t>2P = 100 - </a:t>
            </a:r>
            <a:r>
              <a:rPr lang="en-US" sz="3800" dirty="0" err="1" smtClean="0"/>
              <a:t>Qd</a:t>
            </a:r>
            <a:endParaRPr lang="en-US" sz="3800" dirty="0"/>
          </a:p>
          <a:p>
            <a:pPr marL="0" indent="0">
              <a:buNone/>
            </a:pPr>
            <a:r>
              <a:rPr lang="en-US" sz="3800" dirty="0"/>
              <a:t>	 P </a:t>
            </a:r>
            <a:r>
              <a:rPr lang="en-US" sz="3800" dirty="0" smtClean="0"/>
              <a:t>= 50-Qd/2 </a:t>
            </a:r>
          </a:p>
          <a:p>
            <a:pPr marL="0" indent="0">
              <a:buNone/>
            </a:pPr>
            <a:r>
              <a:rPr lang="en-US" sz="3800" dirty="0" smtClean="0"/>
              <a:t>Now you </a:t>
            </a:r>
            <a:r>
              <a:rPr lang="en-US" sz="3800" dirty="0" smtClean="0"/>
              <a:t>can draw </a:t>
            </a:r>
            <a:r>
              <a:rPr lang="en-US" sz="3800" dirty="0" smtClean="0"/>
              <a:t>the demand function. </a:t>
            </a:r>
            <a:endParaRPr lang="en-US" sz="3800"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738461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200" dirty="0" smtClean="0"/>
              <a:t>How many additional businesses should be allowed along a busy highway </a:t>
            </a:r>
            <a:br>
              <a:rPr lang="en-US" sz="3200" dirty="0" smtClean="0"/>
            </a:br>
            <a:r>
              <a:rPr lang="en-US" sz="3200" dirty="0" smtClean="0"/>
              <a:t>to maximize citizens satisfaction?</a:t>
            </a:r>
            <a:br>
              <a:rPr lang="en-US" sz="3200" dirty="0" smtClean="0"/>
            </a:br>
            <a:r>
              <a:rPr lang="en-US" sz="3200" dirty="0" smtClean="0"/>
              <a:t> </a:t>
            </a:r>
            <a:br>
              <a:rPr lang="en-US" sz="3200" dirty="0" smtClean="0"/>
            </a:br>
            <a:r>
              <a:rPr lang="en-US" sz="2400" dirty="0" smtClean="0"/>
              <a:t>Breaking </a:t>
            </a:r>
            <a:r>
              <a:rPr lang="en-US" sz="2400" dirty="0" smtClean="0"/>
              <a:t>down the question into mathematical concepts </a:t>
            </a:r>
            <a:endParaRPr lang="en-US" sz="2400" dirty="0"/>
          </a:p>
        </p:txBody>
      </p:sp>
      <p:sp>
        <p:nvSpPr>
          <p:cNvPr id="3" name="Content Placeholder 2"/>
          <p:cNvSpPr>
            <a:spLocks noGrp="1"/>
          </p:cNvSpPr>
          <p:nvPr>
            <p:ph idx="1"/>
          </p:nvPr>
        </p:nvSpPr>
        <p:spPr>
          <a:xfrm>
            <a:off x="457200" y="2332037"/>
            <a:ext cx="8229600" cy="4525963"/>
          </a:xfrm>
        </p:spPr>
        <p:txBody>
          <a:bodyPr>
            <a:normAutofit/>
          </a:bodyPr>
          <a:lstStyle/>
          <a:p>
            <a:pPr marL="514350" indent="-514350">
              <a:buFont typeface="+mj-lt"/>
              <a:buAutoNum type="arabicPeriod"/>
            </a:pPr>
            <a:r>
              <a:rPr lang="en-US" sz="2400" dirty="0" smtClean="0">
                <a:solidFill>
                  <a:schemeClr val="tx1">
                    <a:lumMod val="50000"/>
                    <a:lumOff val="50000"/>
                  </a:schemeClr>
                </a:solidFill>
              </a:rPr>
              <a:t>how </a:t>
            </a:r>
            <a:r>
              <a:rPr lang="en-US" sz="2400" dirty="0">
                <a:solidFill>
                  <a:schemeClr val="tx1">
                    <a:lumMod val="50000"/>
                    <a:lumOff val="50000"/>
                  </a:schemeClr>
                </a:solidFill>
              </a:rPr>
              <a:t>long does it take to travel the </a:t>
            </a:r>
            <a:r>
              <a:rPr lang="en-US" sz="2400" dirty="0" smtClean="0">
                <a:solidFill>
                  <a:schemeClr val="tx1">
                    <a:lumMod val="50000"/>
                    <a:lumOff val="50000"/>
                  </a:schemeClr>
                </a:solidFill>
              </a:rPr>
              <a:t>highway? (random variable</a:t>
            </a:r>
            <a:r>
              <a:rPr lang="en-US" sz="2400" dirty="0" smtClean="0">
                <a:solidFill>
                  <a:schemeClr val="tx1">
                    <a:lumMod val="50000"/>
                    <a:lumOff val="50000"/>
                  </a:schemeClr>
                </a:solidFill>
              </a:rPr>
              <a:t>) 		On average 26.7 minutes.</a:t>
            </a:r>
            <a:endParaRPr lang="en-US" sz="2400" dirty="0" smtClean="0">
              <a:solidFill>
                <a:schemeClr val="tx1">
                  <a:lumMod val="50000"/>
                  <a:lumOff val="50000"/>
                </a:schemeClr>
              </a:solidFill>
            </a:endParaRPr>
          </a:p>
          <a:p>
            <a:pPr marL="514350" indent="-514350">
              <a:buFont typeface="+mj-lt"/>
              <a:buAutoNum type="arabicPeriod"/>
            </a:pPr>
            <a:r>
              <a:rPr lang="en-US" sz="2400" dirty="0" smtClean="0">
                <a:solidFill>
                  <a:schemeClr val="tx1">
                    <a:lumMod val="50000"/>
                    <a:lumOff val="50000"/>
                  </a:schemeClr>
                </a:solidFill>
              </a:rPr>
              <a:t>how does the # </a:t>
            </a:r>
            <a:r>
              <a:rPr lang="en-US" sz="2400" dirty="0">
                <a:solidFill>
                  <a:schemeClr val="tx1">
                    <a:lumMod val="50000"/>
                    <a:lumOff val="50000"/>
                  </a:schemeClr>
                </a:solidFill>
              </a:rPr>
              <a:t>of cars affect travel time? </a:t>
            </a:r>
            <a:r>
              <a:rPr lang="en-US" sz="2400" dirty="0" smtClean="0">
                <a:solidFill>
                  <a:schemeClr val="tx1">
                    <a:lumMod val="50000"/>
                    <a:lumOff val="50000"/>
                  </a:schemeClr>
                </a:solidFill>
              </a:rPr>
              <a:t>(correlation, linear regression, slope</a:t>
            </a:r>
            <a:r>
              <a:rPr lang="en-US" sz="2400" dirty="0" smtClean="0">
                <a:solidFill>
                  <a:schemeClr val="tx1">
                    <a:lumMod val="50000"/>
                    <a:lumOff val="50000"/>
                  </a:schemeClr>
                </a:solidFill>
              </a:rPr>
              <a:t>)  Travel time = 14.7+0.03 cars</a:t>
            </a:r>
            <a:endParaRPr lang="en-US" sz="2400" dirty="0" smtClean="0">
              <a:solidFill>
                <a:schemeClr val="tx1">
                  <a:lumMod val="50000"/>
                  <a:lumOff val="50000"/>
                </a:schemeClr>
              </a:solidFill>
            </a:endParaRPr>
          </a:p>
          <a:p>
            <a:pPr marL="514350" indent="-514350">
              <a:buFont typeface="+mj-lt"/>
              <a:buAutoNum type="arabicPeriod"/>
            </a:pPr>
            <a:r>
              <a:rPr lang="en-US" sz="2400" dirty="0" smtClean="0"/>
              <a:t>can adoption of a different traffic system reduce congestion? </a:t>
            </a:r>
            <a:r>
              <a:rPr lang="en-US" sz="2400" dirty="0" smtClean="0"/>
              <a:t>(simultaneous </a:t>
            </a:r>
            <a:r>
              <a:rPr lang="en-US" sz="2400" dirty="0" smtClean="0"/>
              <a:t>equations)</a:t>
            </a:r>
          </a:p>
          <a:p>
            <a:pPr marL="514350" indent="-514350">
              <a:buFont typeface="+mj-lt"/>
              <a:buAutoNum type="arabicPeriod"/>
            </a:pPr>
            <a:r>
              <a:rPr lang="en-US" sz="2400" dirty="0"/>
              <a:t>h</a:t>
            </a:r>
            <a:r>
              <a:rPr lang="en-US" sz="2400" dirty="0" smtClean="0"/>
              <a:t>ow does the # of businesses affect # of cars?(nonlinear equations)</a:t>
            </a:r>
          </a:p>
          <a:p>
            <a:pPr marL="514350" indent="-514350">
              <a:buFont typeface="+mj-lt"/>
              <a:buAutoNum type="arabicPeriod"/>
            </a:pPr>
            <a:r>
              <a:rPr lang="en-US" sz="2400" dirty="0"/>
              <a:t>w</a:t>
            </a:r>
            <a:r>
              <a:rPr lang="en-US" sz="2400" dirty="0" smtClean="0"/>
              <a:t>hat is the optimal # of business to have? (optimization, derivatives, chain rule) </a:t>
            </a:r>
          </a:p>
        </p:txBody>
      </p:sp>
    </p:spTree>
    <p:extLst>
      <p:ext uri="{BB962C8B-B14F-4D97-AF65-F5344CB8AC3E}">
        <p14:creationId xmlns:p14="http://schemas.microsoft.com/office/powerpoint/2010/main" val="2072514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239000" cy="4525963"/>
          </a:xfrm>
        </p:spPr>
        <p:txBody>
          <a:bodyPr/>
          <a:lstStyle/>
          <a:p>
            <a:pPr marL="0" indent="0">
              <a:buNone/>
            </a:pPr>
            <a:r>
              <a:rPr lang="en-US" dirty="0"/>
              <a:t>3. comparing two </a:t>
            </a:r>
            <a:r>
              <a:rPr lang="en-US" dirty="0" smtClean="0"/>
              <a:t>highways: should you adopt another traffic system?</a:t>
            </a:r>
          </a:p>
          <a:p>
            <a:endParaRPr lang="en-US" dirty="0"/>
          </a:p>
          <a:p>
            <a:endParaRPr lang="en-US" dirty="0" smtClean="0"/>
          </a:p>
          <a:p>
            <a:pPr marL="0" indent="0">
              <a:buNone/>
            </a:pPr>
            <a:r>
              <a:rPr lang="en-US" dirty="0" smtClean="0"/>
              <a:t>(</a:t>
            </a:r>
            <a:r>
              <a:rPr lang="en-US" dirty="0"/>
              <a:t>simultaneous </a:t>
            </a:r>
            <a:r>
              <a:rPr lang="en-US" dirty="0" smtClean="0"/>
              <a:t>equations, or, systems of equations)</a:t>
            </a:r>
            <a:endParaRPr lang="en-US" dirty="0"/>
          </a:p>
        </p:txBody>
      </p:sp>
      <p:pic>
        <p:nvPicPr>
          <p:cNvPr id="6" name="Picture 8" descr="http://www.merchantcircle.com/corporate/newsletters/2010-06/img/mayor_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219200"/>
            <a:ext cx="1428750" cy="118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654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20000"/>
          </a:bodyPr>
          <a:lstStyle/>
          <a:p>
            <a:r>
              <a:rPr lang="en-US" dirty="0" smtClean="0"/>
              <a:t>Previously you learned that for Pittsburgh highways, </a:t>
            </a:r>
            <a:r>
              <a:rPr lang="en-US" dirty="0" err="1"/>
              <a:t>traveltime</a:t>
            </a:r>
            <a:r>
              <a:rPr lang="en-US" dirty="0"/>
              <a:t> = 14.7 + </a:t>
            </a:r>
            <a:r>
              <a:rPr lang="en-US" dirty="0" smtClean="0"/>
              <a:t>0.03*cars.</a:t>
            </a:r>
          </a:p>
          <a:p>
            <a:endParaRPr lang="en-US" dirty="0" smtClean="0"/>
          </a:p>
          <a:p>
            <a:r>
              <a:rPr lang="en-US" dirty="0" smtClean="0"/>
              <a:t>A colleague suggested that in anticipation of congestion from the new businesses, you should consider a traffic system that has been adopted by Cleveland to reduce travelling time. There, </a:t>
            </a:r>
            <a:r>
              <a:rPr lang="en-US" dirty="0" err="1" smtClean="0"/>
              <a:t>traveltime</a:t>
            </a:r>
            <a:r>
              <a:rPr lang="en-US" dirty="0" smtClean="0"/>
              <a:t> = 8.7 + 0.05 cars. </a:t>
            </a:r>
          </a:p>
          <a:p>
            <a:pPr marL="0" indent="0">
              <a:buNone/>
            </a:pPr>
            <a:endParaRPr lang="en-US" dirty="0" smtClean="0"/>
          </a:p>
          <a:p>
            <a:r>
              <a:rPr lang="en-US" dirty="0" smtClean="0"/>
              <a:t>Should you do that? What is the maximum # of cars such that travelling with the Cleveland system is faster than the Pittsburgh system?</a:t>
            </a:r>
          </a:p>
          <a:p>
            <a:endParaRPr lang="en-US" dirty="0"/>
          </a:p>
        </p:txBody>
      </p:sp>
    </p:spTree>
    <p:extLst>
      <p:ext uri="{BB962C8B-B14F-4D97-AF65-F5344CB8AC3E}">
        <p14:creationId xmlns:p14="http://schemas.microsoft.com/office/powerpoint/2010/main" val="22942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normAutofit lnSpcReduction="10000"/>
          </a:bodyPr>
          <a:lstStyle/>
          <a:p>
            <a:r>
              <a:rPr lang="en-US" dirty="0" smtClean="0"/>
              <a:t>Your instructor:</a:t>
            </a:r>
          </a:p>
          <a:p>
            <a:r>
              <a:rPr lang="en-US" sz="2400" dirty="0"/>
              <a:t>Sera </a:t>
            </a:r>
            <a:r>
              <a:rPr lang="en-US" sz="2400" dirty="0" err="1"/>
              <a:t>Linardi</a:t>
            </a:r>
            <a:r>
              <a:rPr lang="en-US" sz="2400" dirty="0"/>
              <a:t> </a:t>
            </a:r>
            <a:r>
              <a:rPr lang="en-US" sz="2400" dirty="0" smtClean="0"/>
              <a:t>(</a:t>
            </a:r>
            <a:r>
              <a:rPr lang="en-US" sz="2400" dirty="0" smtClean="0">
                <a:hlinkClick r:id="rId2"/>
              </a:rPr>
              <a:t>linardi@pitt.edu</a:t>
            </a:r>
            <a:r>
              <a:rPr lang="en-US" sz="2400" dirty="0" smtClean="0"/>
              <a:t>)</a:t>
            </a:r>
          </a:p>
          <a:p>
            <a:r>
              <a:rPr lang="en-US" sz="2400" dirty="0" smtClean="0"/>
              <a:t>PhD in Social Science, 2010, California Institute of Technology</a:t>
            </a:r>
          </a:p>
          <a:p>
            <a:r>
              <a:rPr lang="en-US" sz="2400" dirty="0" smtClean="0"/>
              <a:t>Was </a:t>
            </a:r>
            <a:r>
              <a:rPr lang="en-US" sz="2400" dirty="0" smtClean="0"/>
              <a:t>a computer scientist at Adobe (working on PDF files)</a:t>
            </a:r>
            <a:endParaRPr lang="en-US" sz="2400" dirty="0" smtClean="0"/>
          </a:p>
          <a:p>
            <a:r>
              <a:rPr lang="en-US" sz="2400" dirty="0" smtClean="0"/>
              <a:t>I usually teach in the Fall: </a:t>
            </a:r>
            <a:r>
              <a:rPr lang="en-US" sz="2400" dirty="0" smtClean="0"/>
              <a:t>Micro </a:t>
            </a:r>
            <a:r>
              <a:rPr lang="en-US" sz="2400" dirty="0"/>
              <a:t>I, Quant II, Game </a:t>
            </a:r>
            <a:r>
              <a:rPr lang="en-US" sz="2400" dirty="0" smtClean="0"/>
              <a:t>theory/Behavioral Economics</a:t>
            </a:r>
          </a:p>
          <a:p>
            <a:r>
              <a:rPr lang="en-US" sz="2400" dirty="0" smtClean="0"/>
              <a:t>I research motivation to help others and ‘wisdom of the crowds’.</a:t>
            </a:r>
          </a:p>
          <a:p>
            <a:endParaRPr lang="en-US" sz="2400" dirty="0"/>
          </a:p>
          <a:p>
            <a:r>
              <a:rPr lang="en-US" sz="2400" dirty="0" smtClean="0"/>
              <a:t>Sampler contains faculty research / classes that directly or indirectly utilize quantitative methods</a:t>
            </a:r>
            <a:endParaRPr lang="en-US" sz="2400" dirty="0"/>
          </a:p>
        </p:txBody>
      </p:sp>
    </p:spTree>
    <p:extLst>
      <p:ext uri="{BB962C8B-B14F-4D97-AF65-F5344CB8AC3E}">
        <p14:creationId xmlns:p14="http://schemas.microsoft.com/office/powerpoint/2010/main" val="204250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557" y="622614"/>
            <a:ext cx="6400800" cy="5549586"/>
          </a:xfrm>
        </p:spPr>
        <p:txBody>
          <a:bodyPr>
            <a:normAutofit fontScale="62500" lnSpcReduction="20000"/>
          </a:bodyPr>
          <a:lstStyle/>
          <a:p>
            <a:r>
              <a:rPr lang="en-US" dirty="0" smtClean="0"/>
              <a:t>Pittsburgh: </a:t>
            </a:r>
            <a:r>
              <a:rPr lang="en-US" dirty="0" err="1" smtClean="0"/>
              <a:t>Traveltime</a:t>
            </a:r>
            <a:r>
              <a:rPr lang="en-US" dirty="0" smtClean="0"/>
              <a:t> = 14.7 + 0.03 cars</a:t>
            </a:r>
          </a:p>
          <a:p>
            <a:r>
              <a:rPr lang="en-US" dirty="0" smtClean="0"/>
              <a:t>Cleveland : </a:t>
            </a:r>
            <a:r>
              <a:rPr lang="en-US" dirty="0" err="1"/>
              <a:t>Traveltime</a:t>
            </a:r>
            <a:r>
              <a:rPr lang="en-US" dirty="0"/>
              <a:t> = </a:t>
            </a:r>
            <a:r>
              <a:rPr lang="en-US" dirty="0" smtClean="0"/>
              <a:t>8.7 </a:t>
            </a:r>
            <a:r>
              <a:rPr lang="en-US" dirty="0"/>
              <a:t>+ </a:t>
            </a:r>
            <a:r>
              <a:rPr lang="en-US" dirty="0" smtClean="0"/>
              <a:t>0.05 cars</a:t>
            </a:r>
          </a:p>
          <a:p>
            <a:r>
              <a:rPr lang="en-US" dirty="0" smtClean="0"/>
              <a:t>The question asks for what is cars such that </a:t>
            </a:r>
            <a:r>
              <a:rPr lang="en-US" dirty="0" err="1" smtClean="0"/>
              <a:t>traveltime</a:t>
            </a:r>
            <a:r>
              <a:rPr lang="en-US" dirty="0" smtClean="0"/>
              <a:t> is equal to each other. </a:t>
            </a:r>
          </a:p>
          <a:p>
            <a:endParaRPr lang="en-US" dirty="0"/>
          </a:p>
          <a:p>
            <a:pPr marL="0" indent="0">
              <a:buNone/>
            </a:pPr>
            <a:r>
              <a:rPr lang="en-US" b="1" i="1" dirty="0" smtClean="0"/>
              <a:t>Several </a:t>
            </a:r>
            <a:r>
              <a:rPr lang="en-US" b="1" i="1" dirty="0"/>
              <a:t>methods:</a:t>
            </a:r>
            <a:endParaRPr lang="en-US" dirty="0"/>
          </a:p>
          <a:p>
            <a:pPr marL="0" lvl="0" indent="0">
              <a:buNone/>
            </a:pPr>
            <a:r>
              <a:rPr lang="en-US" dirty="0"/>
              <a:t>You can solve a linear systems by:</a:t>
            </a:r>
          </a:p>
          <a:p>
            <a:pPr marL="514350" lvl="0" indent="-514350">
              <a:buFont typeface="+mj-lt"/>
              <a:buAutoNum type="arabicPeriod"/>
            </a:pPr>
            <a:r>
              <a:rPr lang="en-US" dirty="0" smtClean="0"/>
              <a:t>Graphing: </a:t>
            </a:r>
            <a:r>
              <a:rPr lang="en-US" dirty="0"/>
              <a:t>draw both lines and see where they meet. </a:t>
            </a:r>
          </a:p>
          <a:p>
            <a:pPr marL="514350" indent="-514350">
              <a:buFont typeface="+mj-lt"/>
              <a:buAutoNum type="arabicPeriod"/>
            </a:pPr>
            <a:r>
              <a:rPr lang="en-US" dirty="0" smtClean="0"/>
              <a:t>Substitution:</a:t>
            </a:r>
          </a:p>
          <a:p>
            <a:pPr marL="0" indent="0">
              <a:buNone/>
            </a:pPr>
            <a:r>
              <a:rPr lang="en-US" dirty="0" err="1"/>
              <a:t>T</a:t>
            </a:r>
            <a:r>
              <a:rPr lang="en-US" dirty="0" err="1" smtClean="0"/>
              <a:t>raveltime</a:t>
            </a:r>
            <a:r>
              <a:rPr lang="en-US" dirty="0" smtClean="0"/>
              <a:t> </a:t>
            </a:r>
            <a:r>
              <a:rPr lang="en-US" dirty="0"/>
              <a:t>= 8.7 + 0.05 </a:t>
            </a:r>
            <a:r>
              <a:rPr lang="en-US" dirty="0" smtClean="0"/>
              <a:t>cars</a:t>
            </a:r>
          </a:p>
          <a:p>
            <a:pPr marL="0" indent="0">
              <a:buNone/>
            </a:pPr>
            <a:r>
              <a:rPr lang="en-US" dirty="0" smtClean="0"/>
              <a:t>14.7 </a:t>
            </a:r>
            <a:r>
              <a:rPr lang="en-US" dirty="0"/>
              <a:t>+ 0.03 </a:t>
            </a:r>
            <a:r>
              <a:rPr lang="en-US" dirty="0" smtClean="0"/>
              <a:t>cars = </a:t>
            </a:r>
            <a:r>
              <a:rPr lang="en-US" dirty="0"/>
              <a:t>8.7 + 0.05 </a:t>
            </a:r>
            <a:r>
              <a:rPr lang="en-US" dirty="0" smtClean="0"/>
              <a:t>cars</a:t>
            </a:r>
          </a:p>
          <a:p>
            <a:pPr marL="0" indent="0">
              <a:buNone/>
            </a:pPr>
            <a:r>
              <a:rPr lang="en-US" dirty="0" smtClean="0"/>
              <a:t>6 = 0.02 cars. </a:t>
            </a:r>
          </a:p>
          <a:p>
            <a:pPr marL="0" indent="0">
              <a:buNone/>
            </a:pPr>
            <a:r>
              <a:rPr lang="en-US" dirty="0" smtClean="0"/>
              <a:t>Cars = 300</a:t>
            </a:r>
            <a:endParaRPr lang="en-US" dirty="0"/>
          </a:p>
          <a:p>
            <a:pPr marL="0" indent="0">
              <a:buNone/>
            </a:pPr>
            <a:endParaRPr lang="en-US" dirty="0"/>
          </a:p>
          <a:p>
            <a:r>
              <a:rPr lang="en-US" dirty="0" smtClean="0"/>
              <a:t>Given </a:t>
            </a:r>
            <a:r>
              <a:rPr lang="en-US" dirty="0"/>
              <a:t>that mean # of cars </a:t>
            </a:r>
            <a:r>
              <a:rPr lang="en-US" dirty="0" smtClean="0"/>
              <a:t>on Pittsburgh highways is 385 (see data), the Cleveland system would actually cause more congestion. </a:t>
            </a:r>
            <a:endParaRPr lang="en-US" dirty="0"/>
          </a:p>
          <a:p>
            <a:endParaRPr lang="en-US" dirty="0"/>
          </a:p>
        </p:txBody>
      </p:sp>
      <p:cxnSp>
        <p:nvCxnSpPr>
          <p:cNvPr id="5" name="Straight Connector 4"/>
          <p:cNvCxnSpPr/>
          <p:nvPr/>
        </p:nvCxnSpPr>
        <p:spPr>
          <a:xfrm flipV="1">
            <a:off x="7162800" y="457200"/>
            <a:ext cx="1524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162800" y="304800"/>
            <a:ext cx="12954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169888" y="381000"/>
            <a:ext cx="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169888" y="1600200"/>
            <a:ext cx="13645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87952" y="990600"/>
            <a:ext cx="551048" cy="461665"/>
          </a:xfrm>
          <a:prstGeom prst="rect">
            <a:avLst/>
          </a:prstGeom>
          <a:noFill/>
        </p:spPr>
        <p:txBody>
          <a:bodyPr wrap="none" rtlCol="0">
            <a:spAutoFit/>
          </a:bodyPr>
          <a:lstStyle/>
          <a:p>
            <a:r>
              <a:rPr lang="en-US" sz="1200" dirty="0" smtClean="0"/>
              <a:t>Travel</a:t>
            </a:r>
          </a:p>
          <a:p>
            <a:r>
              <a:rPr lang="en-US" sz="1200" dirty="0" smtClean="0"/>
              <a:t>time</a:t>
            </a:r>
            <a:endParaRPr lang="en-US" sz="1200" dirty="0"/>
          </a:p>
        </p:txBody>
      </p:sp>
      <p:sp>
        <p:nvSpPr>
          <p:cNvPr id="15" name="TextBox 14"/>
          <p:cNvSpPr txBox="1"/>
          <p:nvPr/>
        </p:nvSpPr>
        <p:spPr>
          <a:xfrm>
            <a:off x="7620000" y="1399401"/>
            <a:ext cx="1063256" cy="276999"/>
          </a:xfrm>
          <a:prstGeom prst="rect">
            <a:avLst/>
          </a:prstGeom>
          <a:noFill/>
        </p:spPr>
        <p:txBody>
          <a:bodyPr wrap="square" rtlCol="0">
            <a:spAutoFit/>
          </a:bodyPr>
          <a:lstStyle/>
          <a:p>
            <a:r>
              <a:rPr lang="en-US" sz="1200" dirty="0" smtClean="0"/>
              <a:t>cars</a:t>
            </a:r>
            <a:endParaRPr lang="en-US" sz="1200" dirty="0"/>
          </a:p>
        </p:txBody>
      </p:sp>
    </p:spTree>
    <p:extLst>
      <p:ext uri="{BB962C8B-B14F-4D97-AF65-F5344CB8AC3E}">
        <p14:creationId xmlns:p14="http://schemas.microsoft.com/office/powerpoint/2010/main" val="16842772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14"/>
          <p:cNvSpPr>
            <a:spLocks/>
          </p:cNvSpPr>
          <p:nvPr/>
        </p:nvSpPr>
        <p:spPr bwMode="auto">
          <a:xfrm>
            <a:off x="-1098550" y="-161925"/>
            <a:ext cx="25400" cy="26987"/>
          </a:xfrm>
          <a:custGeom>
            <a:avLst/>
            <a:gdLst>
              <a:gd name="T0" fmla="*/ 0 w 16"/>
              <a:gd name="T1" fmla="*/ 0 h 17"/>
              <a:gd name="T2" fmla="*/ 2147483647 w 16"/>
              <a:gd name="T3" fmla="*/ 0 h 17"/>
              <a:gd name="T4" fmla="*/ 2147483647 w 16"/>
              <a:gd name="T5" fmla="*/ 2147483647 h 17"/>
              <a:gd name="T6" fmla="*/ 2147483647 w 16"/>
              <a:gd name="T7" fmla="*/ 2147483647 h 17"/>
              <a:gd name="T8" fmla="*/ 2147483647 w 16"/>
              <a:gd name="T9" fmla="*/ 2147483647 h 17"/>
              <a:gd name="T10" fmla="*/ 0 w 16"/>
              <a:gd name="T11" fmla="*/ 2147483647 h 17"/>
              <a:gd name="T12" fmla="*/ 0 w 16"/>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7">
                <a:moveTo>
                  <a:pt x="0" y="0"/>
                </a:moveTo>
                <a:lnTo>
                  <a:pt x="8" y="0"/>
                </a:lnTo>
                <a:lnTo>
                  <a:pt x="16" y="8"/>
                </a:lnTo>
                <a:lnTo>
                  <a:pt x="16" y="17"/>
                </a:lnTo>
                <a:lnTo>
                  <a:pt x="8" y="17"/>
                </a:lnTo>
                <a:lnTo>
                  <a:pt x="0" y="8"/>
                </a:lnTo>
                <a:lnTo>
                  <a:pt x="0" y="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5" name="Freeform 15"/>
          <p:cNvSpPr>
            <a:spLocks/>
          </p:cNvSpPr>
          <p:nvPr/>
        </p:nvSpPr>
        <p:spPr bwMode="auto">
          <a:xfrm>
            <a:off x="-1098550" y="-161925"/>
            <a:ext cx="25400" cy="26987"/>
          </a:xfrm>
          <a:custGeom>
            <a:avLst/>
            <a:gdLst>
              <a:gd name="T0" fmla="*/ 0 w 16"/>
              <a:gd name="T1" fmla="*/ 0 h 17"/>
              <a:gd name="T2" fmla="*/ 2147483647 w 16"/>
              <a:gd name="T3" fmla="*/ 0 h 17"/>
              <a:gd name="T4" fmla="*/ 2147483647 w 16"/>
              <a:gd name="T5" fmla="*/ 2147483647 h 17"/>
              <a:gd name="T6" fmla="*/ 2147483647 w 16"/>
              <a:gd name="T7" fmla="*/ 2147483647 h 17"/>
              <a:gd name="T8" fmla="*/ 2147483647 w 16"/>
              <a:gd name="T9" fmla="*/ 2147483647 h 17"/>
              <a:gd name="T10" fmla="*/ 0 w 16"/>
              <a:gd name="T11" fmla="*/ 2147483647 h 17"/>
              <a:gd name="T12" fmla="*/ 0 w 16"/>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7">
                <a:moveTo>
                  <a:pt x="0" y="0"/>
                </a:moveTo>
                <a:lnTo>
                  <a:pt x="8" y="0"/>
                </a:lnTo>
                <a:lnTo>
                  <a:pt x="16" y="8"/>
                </a:lnTo>
                <a:lnTo>
                  <a:pt x="16" y="17"/>
                </a:lnTo>
                <a:lnTo>
                  <a:pt x="8" y="17"/>
                </a:lnTo>
                <a:lnTo>
                  <a:pt x="0" y="8"/>
                </a:lnTo>
                <a:lnTo>
                  <a:pt x="0" y="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6" name="Rectangle 16"/>
          <p:cNvSpPr>
            <a:spLocks noChangeArrowheads="1"/>
          </p:cNvSpPr>
          <p:nvPr/>
        </p:nvSpPr>
        <p:spPr bwMode="auto">
          <a:xfrm>
            <a:off x="2879725" y="1998663"/>
            <a:ext cx="1143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i="1">
                <a:solidFill>
                  <a:srgbClr val="000000"/>
                </a:solidFill>
                <a:latin typeface="Geneva"/>
              </a:rPr>
              <a:t>x </a:t>
            </a:r>
            <a:endParaRPr lang="en-US"/>
          </a:p>
        </p:txBody>
      </p:sp>
      <p:sp>
        <p:nvSpPr>
          <p:cNvPr id="18437" name="Rectangle 17"/>
          <p:cNvSpPr>
            <a:spLocks noChangeArrowheads="1"/>
          </p:cNvSpPr>
          <p:nvPr/>
        </p:nvSpPr>
        <p:spPr bwMode="auto">
          <a:xfrm>
            <a:off x="1087438" y="1273175"/>
            <a:ext cx="12700" cy="16557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38" name="Rectangle 18"/>
          <p:cNvSpPr>
            <a:spLocks noChangeArrowheads="1"/>
          </p:cNvSpPr>
          <p:nvPr/>
        </p:nvSpPr>
        <p:spPr bwMode="auto">
          <a:xfrm>
            <a:off x="1239838" y="1273175"/>
            <a:ext cx="12700" cy="16557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39" name="Rectangle 19"/>
          <p:cNvSpPr>
            <a:spLocks noChangeArrowheads="1"/>
          </p:cNvSpPr>
          <p:nvPr/>
        </p:nvSpPr>
        <p:spPr bwMode="auto">
          <a:xfrm>
            <a:off x="1392238" y="1273175"/>
            <a:ext cx="12700" cy="16557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0" name="Rectangle 20"/>
          <p:cNvSpPr>
            <a:spLocks noChangeArrowheads="1"/>
          </p:cNvSpPr>
          <p:nvPr/>
        </p:nvSpPr>
        <p:spPr bwMode="auto">
          <a:xfrm>
            <a:off x="1544638" y="1273175"/>
            <a:ext cx="12700" cy="16557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1" name="Rectangle 21"/>
          <p:cNvSpPr>
            <a:spLocks noChangeArrowheads="1"/>
          </p:cNvSpPr>
          <p:nvPr/>
        </p:nvSpPr>
        <p:spPr bwMode="auto">
          <a:xfrm>
            <a:off x="1697038" y="1273175"/>
            <a:ext cx="12700" cy="16557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2" name="Rectangle 22"/>
          <p:cNvSpPr>
            <a:spLocks noChangeArrowheads="1"/>
          </p:cNvSpPr>
          <p:nvPr/>
        </p:nvSpPr>
        <p:spPr bwMode="auto">
          <a:xfrm>
            <a:off x="2003425" y="1273175"/>
            <a:ext cx="12700" cy="16557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3" name="Rectangle 23"/>
          <p:cNvSpPr>
            <a:spLocks noChangeArrowheads="1"/>
          </p:cNvSpPr>
          <p:nvPr/>
        </p:nvSpPr>
        <p:spPr bwMode="auto">
          <a:xfrm>
            <a:off x="2155825" y="1273175"/>
            <a:ext cx="12700" cy="16557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4" name="Rectangle 24"/>
          <p:cNvSpPr>
            <a:spLocks noChangeArrowheads="1"/>
          </p:cNvSpPr>
          <p:nvPr/>
        </p:nvSpPr>
        <p:spPr bwMode="auto">
          <a:xfrm>
            <a:off x="2308225" y="1273175"/>
            <a:ext cx="12700" cy="16557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5" name="Rectangle 25"/>
          <p:cNvSpPr>
            <a:spLocks noChangeArrowheads="1"/>
          </p:cNvSpPr>
          <p:nvPr/>
        </p:nvSpPr>
        <p:spPr bwMode="auto">
          <a:xfrm>
            <a:off x="2460625" y="1273175"/>
            <a:ext cx="12700" cy="16557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6" name="Rectangle 26"/>
          <p:cNvSpPr>
            <a:spLocks noChangeArrowheads="1"/>
          </p:cNvSpPr>
          <p:nvPr/>
        </p:nvSpPr>
        <p:spPr bwMode="auto">
          <a:xfrm>
            <a:off x="2613025" y="1273175"/>
            <a:ext cx="12700" cy="16557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7" name="Rectangle 27"/>
          <p:cNvSpPr>
            <a:spLocks noChangeArrowheads="1"/>
          </p:cNvSpPr>
          <p:nvPr/>
        </p:nvSpPr>
        <p:spPr bwMode="auto">
          <a:xfrm>
            <a:off x="1087438" y="2914650"/>
            <a:ext cx="1538287" cy="142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8" name="Rectangle 28"/>
          <p:cNvSpPr>
            <a:spLocks noChangeArrowheads="1"/>
          </p:cNvSpPr>
          <p:nvPr/>
        </p:nvSpPr>
        <p:spPr bwMode="auto">
          <a:xfrm>
            <a:off x="1087438" y="2751138"/>
            <a:ext cx="1538287" cy="142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9" name="Rectangle 29"/>
          <p:cNvSpPr>
            <a:spLocks noChangeArrowheads="1"/>
          </p:cNvSpPr>
          <p:nvPr/>
        </p:nvSpPr>
        <p:spPr bwMode="auto">
          <a:xfrm>
            <a:off x="1087438" y="2587625"/>
            <a:ext cx="1538287"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0" name="Rectangle 30"/>
          <p:cNvSpPr>
            <a:spLocks noChangeArrowheads="1"/>
          </p:cNvSpPr>
          <p:nvPr/>
        </p:nvSpPr>
        <p:spPr bwMode="auto">
          <a:xfrm>
            <a:off x="1087438" y="2422525"/>
            <a:ext cx="1538287" cy="142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1" name="Rectangle 31"/>
          <p:cNvSpPr>
            <a:spLocks noChangeArrowheads="1"/>
          </p:cNvSpPr>
          <p:nvPr/>
        </p:nvSpPr>
        <p:spPr bwMode="auto">
          <a:xfrm>
            <a:off x="1087438" y="2259013"/>
            <a:ext cx="1538287"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2" name="Rectangle 32"/>
          <p:cNvSpPr>
            <a:spLocks noChangeArrowheads="1"/>
          </p:cNvSpPr>
          <p:nvPr/>
        </p:nvSpPr>
        <p:spPr bwMode="auto">
          <a:xfrm>
            <a:off x="1087438" y="1930400"/>
            <a:ext cx="1538287" cy="142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3" name="Rectangle 33"/>
          <p:cNvSpPr>
            <a:spLocks noChangeArrowheads="1"/>
          </p:cNvSpPr>
          <p:nvPr/>
        </p:nvSpPr>
        <p:spPr bwMode="auto">
          <a:xfrm>
            <a:off x="1087438" y="1766888"/>
            <a:ext cx="1538287"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4" name="Rectangle 34"/>
          <p:cNvSpPr>
            <a:spLocks noChangeArrowheads="1"/>
          </p:cNvSpPr>
          <p:nvPr/>
        </p:nvSpPr>
        <p:spPr bwMode="auto">
          <a:xfrm>
            <a:off x="1087438" y="1601788"/>
            <a:ext cx="1538287" cy="142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5" name="Rectangle 35"/>
          <p:cNvSpPr>
            <a:spLocks noChangeArrowheads="1"/>
          </p:cNvSpPr>
          <p:nvPr/>
        </p:nvSpPr>
        <p:spPr bwMode="auto">
          <a:xfrm>
            <a:off x="1087438" y="1438275"/>
            <a:ext cx="1538287"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6" name="Rectangle 36"/>
          <p:cNvSpPr>
            <a:spLocks noChangeArrowheads="1"/>
          </p:cNvSpPr>
          <p:nvPr/>
        </p:nvSpPr>
        <p:spPr bwMode="auto">
          <a:xfrm>
            <a:off x="1087438" y="1273175"/>
            <a:ext cx="1538287" cy="142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7" name="Line 37"/>
          <p:cNvSpPr>
            <a:spLocks noChangeShapeType="1"/>
          </p:cNvSpPr>
          <p:nvPr/>
        </p:nvSpPr>
        <p:spPr bwMode="auto">
          <a:xfrm>
            <a:off x="896938" y="2093913"/>
            <a:ext cx="1906587"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38"/>
          <p:cNvSpPr>
            <a:spLocks noChangeShapeType="1"/>
          </p:cNvSpPr>
          <p:nvPr/>
        </p:nvSpPr>
        <p:spPr bwMode="auto">
          <a:xfrm flipH="1" flipV="1">
            <a:off x="2752725" y="2039938"/>
            <a:ext cx="50800" cy="539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39"/>
          <p:cNvSpPr>
            <a:spLocks noChangeShapeType="1"/>
          </p:cNvSpPr>
          <p:nvPr/>
        </p:nvSpPr>
        <p:spPr bwMode="auto">
          <a:xfrm flipH="1">
            <a:off x="2752725" y="2093913"/>
            <a:ext cx="50800" cy="555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0" name="Line 40"/>
          <p:cNvSpPr>
            <a:spLocks noChangeShapeType="1"/>
          </p:cNvSpPr>
          <p:nvPr/>
        </p:nvSpPr>
        <p:spPr bwMode="auto">
          <a:xfrm>
            <a:off x="2752725" y="2039938"/>
            <a:ext cx="1588" cy="1095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1" name="Line 41"/>
          <p:cNvSpPr>
            <a:spLocks noChangeShapeType="1"/>
          </p:cNvSpPr>
          <p:nvPr/>
        </p:nvSpPr>
        <p:spPr bwMode="auto">
          <a:xfrm>
            <a:off x="2765425" y="2054225"/>
            <a:ext cx="1588" cy="809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2" name="Line 42"/>
          <p:cNvSpPr>
            <a:spLocks noChangeShapeType="1"/>
          </p:cNvSpPr>
          <p:nvPr/>
        </p:nvSpPr>
        <p:spPr bwMode="auto">
          <a:xfrm>
            <a:off x="2778125" y="2066925"/>
            <a:ext cx="1588" cy="555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3" name="Line 43"/>
          <p:cNvSpPr>
            <a:spLocks noChangeShapeType="1"/>
          </p:cNvSpPr>
          <p:nvPr/>
        </p:nvSpPr>
        <p:spPr bwMode="auto">
          <a:xfrm>
            <a:off x="2790825" y="2081213"/>
            <a:ext cx="1588" cy="269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4" name="Line 44"/>
          <p:cNvSpPr>
            <a:spLocks noChangeShapeType="1"/>
          </p:cNvSpPr>
          <p:nvPr/>
        </p:nvSpPr>
        <p:spPr bwMode="auto">
          <a:xfrm flipV="1">
            <a:off x="1849438" y="1068388"/>
            <a:ext cx="1587" cy="20526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5" name="Line 45"/>
          <p:cNvSpPr>
            <a:spLocks noChangeShapeType="1"/>
          </p:cNvSpPr>
          <p:nvPr/>
        </p:nvSpPr>
        <p:spPr bwMode="auto">
          <a:xfrm>
            <a:off x="1849438" y="1068388"/>
            <a:ext cx="50800" cy="555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6" name="Line 46"/>
          <p:cNvSpPr>
            <a:spLocks noChangeShapeType="1"/>
          </p:cNvSpPr>
          <p:nvPr/>
        </p:nvSpPr>
        <p:spPr bwMode="auto">
          <a:xfrm flipH="1">
            <a:off x="1798638" y="1068388"/>
            <a:ext cx="50800" cy="555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7" name="Line 47"/>
          <p:cNvSpPr>
            <a:spLocks noChangeShapeType="1"/>
          </p:cNvSpPr>
          <p:nvPr/>
        </p:nvSpPr>
        <p:spPr bwMode="auto">
          <a:xfrm>
            <a:off x="1798638" y="1123950"/>
            <a:ext cx="1016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8" name="Line 48"/>
          <p:cNvSpPr>
            <a:spLocks noChangeShapeType="1"/>
          </p:cNvSpPr>
          <p:nvPr/>
        </p:nvSpPr>
        <p:spPr bwMode="auto">
          <a:xfrm>
            <a:off x="1811338" y="1109663"/>
            <a:ext cx="7620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9" name="Line 49"/>
          <p:cNvSpPr>
            <a:spLocks noChangeShapeType="1"/>
          </p:cNvSpPr>
          <p:nvPr/>
        </p:nvSpPr>
        <p:spPr bwMode="auto">
          <a:xfrm>
            <a:off x="1824038" y="1095375"/>
            <a:ext cx="508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0" name="Line 50"/>
          <p:cNvSpPr>
            <a:spLocks noChangeShapeType="1"/>
          </p:cNvSpPr>
          <p:nvPr/>
        </p:nvSpPr>
        <p:spPr bwMode="auto">
          <a:xfrm>
            <a:off x="1836738" y="1082675"/>
            <a:ext cx="254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1" name="Rectangle 51"/>
          <p:cNvSpPr>
            <a:spLocks noChangeArrowheads="1"/>
          </p:cNvSpPr>
          <p:nvPr/>
        </p:nvSpPr>
        <p:spPr bwMode="auto">
          <a:xfrm>
            <a:off x="1760538" y="754063"/>
            <a:ext cx="730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i="1">
                <a:solidFill>
                  <a:srgbClr val="000000"/>
                </a:solidFill>
                <a:latin typeface="Geneva"/>
              </a:rPr>
              <a:t>y</a:t>
            </a:r>
            <a:endParaRPr lang="en-US"/>
          </a:p>
        </p:txBody>
      </p:sp>
      <p:sp>
        <p:nvSpPr>
          <p:cNvPr id="18472" name="Rectangle 52"/>
          <p:cNvSpPr>
            <a:spLocks noChangeArrowheads="1"/>
          </p:cNvSpPr>
          <p:nvPr/>
        </p:nvSpPr>
        <p:spPr bwMode="auto">
          <a:xfrm>
            <a:off x="2600325" y="21764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Geneva"/>
              </a:rPr>
              <a:t>5</a:t>
            </a:r>
            <a:endParaRPr lang="en-US" b="1">
              <a:solidFill>
                <a:srgbClr val="CC3399"/>
              </a:solidFill>
            </a:endParaRPr>
          </a:p>
        </p:txBody>
      </p:sp>
      <p:sp>
        <p:nvSpPr>
          <p:cNvPr id="18473" name="Rectangle 53"/>
          <p:cNvSpPr>
            <a:spLocks noChangeArrowheads="1"/>
          </p:cNvSpPr>
          <p:nvPr/>
        </p:nvSpPr>
        <p:spPr bwMode="auto">
          <a:xfrm>
            <a:off x="998538" y="2176463"/>
            <a:ext cx="2063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Geneva"/>
              </a:rPr>
              <a:t>–5 </a:t>
            </a:r>
            <a:endParaRPr lang="en-US" b="1">
              <a:solidFill>
                <a:srgbClr val="CC3399"/>
              </a:solidFill>
            </a:endParaRPr>
          </a:p>
        </p:txBody>
      </p:sp>
      <p:sp>
        <p:nvSpPr>
          <p:cNvPr id="18474" name="Rectangle 54"/>
          <p:cNvSpPr>
            <a:spLocks noChangeArrowheads="1"/>
          </p:cNvSpPr>
          <p:nvPr/>
        </p:nvSpPr>
        <p:spPr bwMode="auto">
          <a:xfrm>
            <a:off x="1684338" y="11652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Geneva"/>
              </a:rPr>
              <a:t>5</a:t>
            </a:r>
            <a:endParaRPr lang="en-US" b="1">
              <a:solidFill>
                <a:srgbClr val="CC3399"/>
              </a:solidFill>
            </a:endParaRPr>
          </a:p>
        </p:txBody>
      </p:sp>
      <p:sp>
        <p:nvSpPr>
          <p:cNvPr id="18475" name="Rectangle 55"/>
          <p:cNvSpPr>
            <a:spLocks noChangeArrowheads="1"/>
          </p:cNvSpPr>
          <p:nvPr/>
        </p:nvSpPr>
        <p:spPr bwMode="auto">
          <a:xfrm>
            <a:off x="1608138" y="2847975"/>
            <a:ext cx="2063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Geneva"/>
              </a:rPr>
              <a:t>–5 </a:t>
            </a:r>
            <a:endParaRPr lang="en-US" b="1">
              <a:solidFill>
                <a:srgbClr val="CC3399"/>
              </a:solidFill>
            </a:endParaRPr>
          </a:p>
        </p:txBody>
      </p:sp>
      <p:grpSp>
        <p:nvGrpSpPr>
          <p:cNvPr id="18476" name="Group 59"/>
          <p:cNvGrpSpPr>
            <a:grpSpLocks/>
          </p:cNvGrpSpPr>
          <p:nvPr/>
        </p:nvGrpSpPr>
        <p:grpSpPr bwMode="auto">
          <a:xfrm>
            <a:off x="858838" y="1479550"/>
            <a:ext cx="1995487" cy="1449388"/>
            <a:chOff x="541" y="932"/>
            <a:chExt cx="1257" cy="913"/>
          </a:xfrm>
        </p:grpSpPr>
        <p:sp>
          <p:nvSpPr>
            <p:cNvPr id="18892" name="Line 56"/>
            <p:cNvSpPr>
              <a:spLocks noChangeShapeType="1"/>
            </p:cNvSpPr>
            <p:nvPr/>
          </p:nvSpPr>
          <p:spPr bwMode="auto">
            <a:xfrm flipV="1">
              <a:off x="645" y="1009"/>
              <a:ext cx="1049" cy="75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93" name="Freeform 57"/>
            <p:cNvSpPr>
              <a:spLocks/>
            </p:cNvSpPr>
            <p:nvPr/>
          </p:nvSpPr>
          <p:spPr bwMode="auto">
            <a:xfrm>
              <a:off x="541" y="1742"/>
              <a:ext cx="120" cy="103"/>
            </a:xfrm>
            <a:custGeom>
              <a:avLst/>
              <a:gdLst>
                <a:gd name="T0" fmla="*/ 104 w 120"/>
                <a:gd name="T1" fmla="*/ 25 h 103"/>
                <a:gd name="T2" fmla="*/ 88 w 120"/>
                <a:gd name="T3" fmla="*/ 0 h 103"/>
                <a:gd name="T4" fmla="*/ 0 w 120"/>
                <a:gd name="T5" fmla="*/ 103 h 103"/>
                <a:gd name="T6" fmla="*/ 120 w 120"/>
                <a:gd name="T7" fmla="*/ 51 h 103"/>
                <a:gd name="T8" fmla="*/ 104 w 120"/>
                <a:gd name="T9" fmla="*/ 25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03">
                  <a:moveTo>
                    <a:pt x="104" y="25"/>
                  </a:moveTo>
                  <a:lnTo>
                    <a:pt x="88" y="0"/>
                  </a:lnTo>
                  <a:lnTo>
                    <a:pt x="0" y="103"/>
                  </a:lnTo>
                  <a:lnTo>
                    <a:pt x="120" y="51"/>
                  </a:lnTo>
                  <a:lnTo>
                    <a:pt x="10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94" name="Freeform 58"/>
            <p:cNvSpPr>
              <a:spLocks/>
            </p:cNvSpPr>
            <p:nvPr/>
          </p:nvSpPr>
          <p:spPr bwMode="auto">
            <a:xfrm>
              <a:off x="1678" y="932"/>
              <a:ext cx="120" cy="103"/>
            </a:xfrm>
            <a:custGeom>
              <a:avLst/>
              <a:gdLst>
                <a:gd name="T0" fmla="*/ 16 w 120"/>
                <a:gd name="T1" fmla="*/ 77 h 103"/>
                <a:gd name="T2" fmla="*/ 32 w 120"/>
                <a:gd name="T3" fmla="*/ 103 h 103"/>
                <a:gd name="T4" fmla="*/ 120 w 120"/>
                <a:gd name="T5" fmla="*/ 0 h 103"/>
                <a:gd name="T6" fmla="*/ 0 w 120"/>
                <a:gd name="T7" fmla="*/ 51 h 103"/>
                <a:gd name="T8" fmla="*/ 16 w 120"/>
                <a:gd name="T9" fmla="*/ 77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03">
                  <a:moveTo>
                    <a:pt x="16" y="77"/>
                  </a:moveTo>
                  <a:lnTo>
                    <a:pt x="32" y="103"/>
                  </a:lnTo>
                  <a:lnTo>
                    <a:pt x="120" y="0"/>
                  </a:lnTo>
                  <a:lnTo>
                    <a:pt x="0" y="51"/>
                  </a:lnTo>
                  <a:lnTo>
                    <a:pt x="16"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77" name="Group 63"/>
          <p:cNvGrpSpPr>
            <a:grpSpLocks/>
          </p:cNvGrpSpPr>
          <p:nvPr/>
        </p:nvGrpSpPr>
        <p:grpSpPr bwMode="auto">
          <a:xfrm>
            <a:off x="1062038" y="1027113"/>
            <a:ext cx="1792287" cy="944562"/>
            <a:chOff x="669" y="647"/>
            <a:chExt cx="1129" cy="595"/>
          </a:xfrm>
        </p:grpSpPr>
        <p:sp>
          <p:nvSpPr>
            <p:cNvPr id="18889" name="Line 60"/>
            <p:cNvSpPr>
              <a:spLocks noChangeShapeType="1"/>
            </p:cNvSpPr>
            <p:nvPr/>
          </p:nvSpPr>
          <p:spPr bwMode="auto">
            <a:xfrm>
              <a:off x="781" y="708"/>
              <a:ext cx="905" cy="47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90" name="Freeform 61"/>
            <p:cNvSpPr>
              <a:spLocks/>
            </p:cNvSpPr>
            <p:nvPr/>
          </p:nvSpPr>
          <p:spPr bwMode="auto">
            <a:xfrm>
              <a:off x="669" y="647"/>
              <a:ext cx="128" cy="87"/>
            </a:xfrm>
            <a:custGeom>
              <a:avLst/>
              <a:gdLst>
                <a:gd name="T0" fmla="*/ 112 w 128"/>
                <a:gd name="T1" fmla="*/ 61 h 87"/>
                <a:gd name="T2" fmla="*/ 128 w 128"/>
                <a:gd name="T3" fmla="*/ 35 h 87"/>
                <a:gd name="T4" fmla="*/ 0 w 128"/>
                <a:gd name="T5" fmla="*/ 0 h 87"/>
                <a:gd name="T6" fmla="*/ 104 w 128"/>
                <a:gd name="T7" fmla="*/ 87 h 87"/>
                <a:gd name="T8" fmla="*/ 112 w 128"/>
                <a:gd name="T9" fmla="*/ 61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87">
                  <a:moveTo>
                    <a:pt x="112" y="61"/>
                  </a:moveTo>
                  <a:lnTo>
                    <a:pt x="128" y="35"/>
                  </a:lnTo>
                  <a:lnTo>
                    <a:pt x="0" y="0"/>
                  </a:lnTo>
                  <a:lnTo>
                    <a:pt x="104" y="87"/>
                  </a:lnTo>
                  <a:lnTo>
                    <a:pt x="112"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91" name="Freeform 62"/>
            <p:cNvSpPr>
              <a:spLocks/>
            </p:cNvSpPr>
            <p:nvPr/>
          </p:nvSpPr>
          <p:spPr bwMode="auto">
            <a:xfrm>
              <a:off x="1670" y="1156"/>
              <a:ext cx="128" cy="86"/>
            </a:xfrm>
            <a:custGeom>
              <a:avLst/>
              <a:gdLst>
                <a:gd name="T0" fmla="*/ 16 w 128"/>
                <a:gd name="T1" fmla="*/ 26 h 86"/>
                <a:gd name="T2" fmla="*/ 0 w 128"/>
                <a:gd name="T3" fmla="*/ 51 h 86"/>
                <a:gd name="T4" fmla="*/ 128 w 128"/>
                <a:gd name="T5" fmla="*/ 86 h 86"/>
                <a:gd name="T6" fmla="*/ 24 w 128"/>
                <a:gd name="T7" fmla="*/ 0 h 86"/>
                <a:gd name="T8" fmla="*/ 16 w 128"/>
                <a:gd name="T9" fmla="*/ 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86">
                  <a:moveTo>
                    <a:pt x="16" y="26"/>
                  </a:moveTo>
                  <a:lnTo>
                    <a:pt x="0" y="51"/>
                  </a:lnTo>
                  <a:lnTo>
                    <a:pt x="128" y="86"/>
                  </a:lnTo>
                  <a:lnTo>
                    <a:pt x="24" y="0"/>
                  </a:lnTo>
                  <a:lnTo>
                    <a:pt x="1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478" name="Oval 64"/>
          <p:cNvSpPr>
            <a:spLocks noChangeArrowheads="1"/>
          </p:cNvSpPr>
          <p:nvPr/>
        </p:nvSpPr>
        <p:spPr bwMode="auto">
          <a:xfrm>
            <a:off x="2435225" y="1724025"/>
            <a:ext cx="63500" cy="69850"/>
          </a:xfrm>
          <a:prstGeom prst="ellipse">
            <a:avLst/>
          </a:prstGeom>
          <a:solidFill>
            <a:srgbClr val="000000"/>
          </a:solidFill>
          <a:ln w="25400">
            <a:solidFill>
              <a:srgbClr val="000000"/>
            </a:solidFill>
            <a:round/>
            <a:headEnd/>
            <a:tailEnd/>
          </a:ln>
        </p:spPr>
        <p:txBody>
          <a:bodyPr/>
          <a:lstStyle/>
          <a:p>
            <a:endParaRPr lang="en-US"/>
          </a:p>
        </p:txBody>
      </p:sp>
      <p:sp>
        <p:nvSpPr>
          <p:cNvPr id="18479" name="Rectangle 65"/>
          <p:cNvSpPr>
            <a:spLocks noChangeArrowheads="1"/>
          </p:cNvSpPr>
          <p:nvPr/>
        </p:nvSpPr>
        <p:spPr bwMode="auto">
          <a:xfrm>
            <a:off x="2193925" y="1425575"/>
            <a:ext cx="3587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Geneva"/>
              </a:rPr>
              <a:t>(4, 2)</a:t>
            </a:r>
            <a:endParaRPr lang="en-US" b="1">
              <a:solidFill>
                <a:srgbClr val="CC3399"/>
              </a:solidFill>
            </a:endParaRPr>
          </a:p>
        </p:txBody>
      </p:sp>
      <p:sp>
        <p:nvSpPr>
          <p:cNvPr id="18480" name="Line 67"/>
          <p:cNvSpPr>
            <a:spLocks noChangeShapeType="1"/>
          </p:cNvSpPr>
          <p:nvPr/>
        </p:nvSpPr>
        <p:spPr bwMode="auto">
          <a:xfrm flipH="1" flipV="1">
            <a:off x="485775" y="481013"/>
            <a:ext cx="12700" cy="142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1" name="Line 68"/>
          <p:cNvSpPr>
            <a:spLocks noChangeShapeType="1"/>
          </p:cNvSpPr>
          <p:nvPr/>
        </p:nvSpPr>
        <p:spPr bwMode="auto">
          <a:xfrm flipH="1" flipV="1">
            <a:off x="485775" y="481013"/>
            <a:ext cx="12700" cy="142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2" name="Rectangle 69"/>
          <p:cNvSpPr>
            <a:spLocks noChangeArrowheads="1"/>
          </p:cNvSpPr>
          <p:nvPr/>
        </p:nvSpPr>
        <p:spPr bwMode="auto">
          <a:xfrm>
            <a:off x="7288213" y="2701925"/>
            <a:ext cx="1143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i="1">
                <a:solidFill>
                  <a:srgbClr val="000000"/>
                </a:solidFill>
                <a:latin typeface="Geneva"/>
              </a:rPr>
              <a:t>x </a:t>
            </a:r>
            <a:endParaRPr lang="en-US"/>
          </a:p>
        </p:txBody>
      </p:sp>
      <p:sp>
        <p:nvSpPr>
          <p:cNvPr id="18483" name="Rectangle 70"/>
          <p:cNvSpPr>
            <a:spLocks noChangeArrowheads="1"/>
          </p:cNvSpPr>
          <p:nvPr/>
        </p:nvSpPr>
        <p:spPr bwMode="auto">
          <a:xfrm>
            <a:off x="5499100" y="1989138"/>
            <a:ext cx="12700" cy="16271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84" name="Rectangle 71"/>
          <p:cNvSpPr>
            <a:spLocks noChangeArrowheads="1"/>
          </p:cNvSpPr>
          <p:nvPr/>
        </p:nvSpPr>
        <p:spPr bwMode="auto">
          <a:xfrm>
            <a:off x="5651500" y="1989138"/>
            <a:ext cx="12700" cy="16271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85" name="Rectangle 72"/>
          <p:cNvSpPr>
            <a:spLocks noChangeArrowheads="1"/>
          </p:cNvSpPr>
          <p:nvPr/>
        </p:nvSpPr>
        <p:spPr bwMode="auto">
          <a:xfrm>
            <a:off x="5803900" y="1989138"/>
            <a:ext cx="12700" cy="16271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86" name="Rectangle 73"/>
          <p:cNvSpPr>
            <a:spLocks noChangeArrowheads="1"/>
          </p:cNvSpPr>
          <p:nvPr/>
        </p:nvSpPr>
        <p:spPr bwMode="auto">
          <a:xfrm>
            <a:off x="5956300" y="1989138"/>
            <a:ext cx="12700" cy="16271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87" name="Rectangle 74"/>
          <p:cNvSpPr>
            <a:spLocks noChangeArrowheads="1"/>
          </p:cNvSpPr>
          <p:nvPr/>
        </p:nvSpPr>
        <p:spPr bwMode="auto">
          <a:xfrm>
            <a:off x="6108700" y="1989138"/>
            <a:ext cx="12700" cy="16271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88" name="Rectangle 75"/>
          <p:cNvSpPr>
            <a:spLocks noChangeArrowheads="1"/>
          </p:cNvSpPr>
          <p:nvPr/>
        </p:nvSpPr>
        <p:spPr bwMode="auto">
          <a:xfrm>
            <a:off x="6411913" y="1989138"/>
            <a:ext cx="12700" cy="16271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89" name="Rectangle 76"/>
          <p:cNvSpPr>
            <a:spLocks noChangeArrowheads="1"/>
          </p:cNvSpPr>
          <p:nvPr/>
        </p:nvSpPr>
        <p:spPr bwMode="auto">
          <a:xfrm>
            <a:off x="6564313" y="1989138"/>
            <a:ext cx="12700" cy="16271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90" name="Rectangle 77"/>
          <p:cNvSpPr>
            <a:spLocks noChangeArrowheads="1"/>
          </p:cNvSpPr>
          <p:nvPr/>
        </p:nvSpPr>
        <p:spPr bwMode="auto">
          <a:xfrm>
            <a:off x="6716713" y="1989138"/>
            <a:ext cx="12700" cy="16271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91" name="Rectangle 78"/>
          <p:cNvSpPr>
            <a:spLocks noChangeArrowheads="1"/>
          </p:cNvSpPr>
          <p:nvPr/>
        </p:nvSpPr>
        <p:spPr bwMode="auto">
          <a:xfrm>
            <a:off x="6869113" y="1989138"/>
            <a:ext cx="12700" cy="16271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92" name="Rectangle 79"/>
          <p:cNvSpPr>
            <a:spLocks noChangeArrowheads="1"/>
          </p:cNvSpPr>
          <p:nvPr/>
        </p:nvSpPr>
        <p:spPr bwMode="auto">
          <a:xfrm>
            <a:off x="7021513" y="1989138"/>
            <a:ext cx="12700" cy="16271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93" name="Rectangle 80"/>
          <p:cNvSpPr>
            <a:spLocks noChangeArrowheads="1"/>
          </p:cNvSpPr>
          <p:nvPr/>
        </p:nvSpPr>
        <p:spPr bwMode="auto">
          <a:xfrm>
            <a:off x="5499100" y="3603625"/>
            <a:ext cx="1535113"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94" name="Rectangle 81"/>
          <p:cNvSpPr>
            <a:spLocks noChangeArrowheads="1"/>
          </p:cNvSpPr>
          <p:nvPr/>
        </p:nvSpPr>
        <p:spPr bwMode="auto">
          <a:xfrm>
            <a:off x="5499100" y="3441700"/>
            <a:ext cx="1535113"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95" name="Rectangle 82"/>
          <p:cNvSpPr>
            <a:spLocks noChangeArrowheads="1"/>
          </p:cNvSpPr>
          <p:nvPr/>
        </p:nvSpPr>
        <p:spPr bwMode="auto">
          <a:xfrm>
            <a:off x="5499100" y="3279775"/>
            <a:ext cx="1535113" cy="142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96" name="Rectangle 83"/>
          <p:cNvSpPr>
            <a:spLocks noChangeArrowheads="1"/>
          </p:cNvSpPr>
          <p:nvPr/>
        </p:nvSpPr>
        <p:spPr bwMode="auto">
          <a:xfrm>
            <a:off x="5499100" y="3119438"/>
            <a:ext cx="1535113"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97" name="Rectangle 84"/>
          <p:cNvSpPr>
            <a:spLocks noChangeArrowheads="1"/>
          </p:cNvSpPr>
          <p:nvPr/>
        </p:nvSpPr>
        <p:spPr bwMode="auto">
          <a:xfrm>
            <a:off x="5499100" y="2957513"/>
            <a:ext cx="1535113"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98" name="Rectangle 85"/>
          <p:cNvSpPr>
            <a:spLocks noChangeArrowheads="1"/>
          </p:cNvSpPr>
          <p:nvPr/>
        </p:nvSpPr>
        <p:spPr bwMode="auto">
          <a:xfrm>
            <a:off x="5499100" y="2633663"/>
            <a:ext cx="1535113" cy="142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99" name="Rectangle 86"/>
          <p:cNvSpPr>
            <a:spLocks noChangeArrowheads="1"/>
          </p:cNvSpPr>
          <p:nvPr/>
        </p:nvSpPr>
        <p:spPr bwMode="auto">
          <a:xfrm>
            <a:off x="5499100" y="2473325"/>
            <a:ext cx="1535113"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00" name="Rectangle 87"/>
          <p:cNvSpPr>
            <a:spLocks noChangeArrowheads="1"/>
          </p:cNvSpPr>
          <p:nvPr/>
        </p:nvSpPr>
        <p:spPr bwMode="auto">
          <a:xfrm>
            <a:off x="5499100" y="2311400"/>
            <a:ext cx="1535113"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01" name="Rectangle 88"/>
          <p:cNvSpPr>
            <a:spLocks noChangeArrowheads="1"/>
          </p:cNvSpPr>
          <p:nvPr/>
        </p:nvSpPr>
        <p:spPr bwMode="auto">
          <a:xfrm>
            <a:off x="5499100" y="2149475"/>
            <a:ext cx="1535113" cy="142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02" name="Rectangle 89"/>
          <p:cNvSpPr>
            <a:spLocks noChangeArrowheads="1"/>
          </p:cNvSpPr>
          <p:nvPr/>
        </p:nvSpPr>
        <p:spPr bwMode="auto">
          <a:xfrm>
            <a:off x="5499100" y="1989138"/>
            <a:ext cx="1535113"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03" name="Line 90"/>
          <p:cNvSpPr>
            <a:spLocks noChangeShapeType="1"/>
          </p:cNvSpPr>
          <p:nvPr/>
        </p:nvSpPr>
        <p:spPr bwMode="auto">
          <a:xfrm>
            <a:off x="5308600" y="2795588"/>
            <a:ext cx="190341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4" name="Line 91"/>
          <p:cNvSpPr>
            <a:spLocks noChangeShapeType="1"/>
          </p:cNvSpPr>
          <p:nvPr/>
        </p:nvSpPr>
        <p:spPr bwMode="auto">
          <a:xfrm flipH="1" flipV="1">
            <a:off x="7161213" y="2741613"/>
            <a:ext cx="50800" cy="539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5" name="Line 92"/>
          <p:cNvSpPr>
            <a:spLocks noChangeShapeType="1"/>
          </p:cNvSpPr>
          <p:nvPr/>
        </p:nvSpPr>
        <p:spPr bwMode="auto">
          <a:xfrm flipH="1">
            <a:off x="7161213" y="2795588"/>
            <a:ext cx="50800" cy="539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6" name="Line 93"/>
          <p:cNvSpPr>
            <a:spLocks noChangeShapeType="1"/>
          </p:cNvSpPr>
          <p:nvPr/>
        </p:nvSpPr>
        <p:spPr bwMode="auto">
          <a:xfrm>
            <a:off x="7161213" y="2741613"/>
            <a:ext cx="1587" cy="107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7" name="Line 94"/>
          <p:cNvSpPr>
            <a:spLocks noChangeShapeType="1"/>
          </p:cNvSpPr>
          <p:nvPr/>
        </p:nvSpPr>
        <p:spPr bwMode="auto">
          <a:xfrm>
            <a:off x="7173913" y="2755900"/>
            <a:ext cx="1587" cy="809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8" name="Line 95"/>
          <p:cNvSpPr>
            <a:spLocks noChangeShapeType="1"/>
          </p:cNvSpPr>
          <p:nvPr/>
        </p:nvSpPr>
        <p:spPr bwMode="auto">
          <a:xfrm>
            <a:off x="7186613" y="2768600"/>
            <a:ext cx="1587" cy="539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9" name="Line 96"/>
          <p:cNvSpPr>
            <a:spLocks noChangeShapeType="1"/>
          </p:cNvSpPr>
          <p:nvPr/>
        </p:nvSpPr>
        <p:spPr bwMode="auto">
          <a:xfrm>
            <a:off x="7199313" y="2782888"/>
            <a:ext cx="1587" cy="269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0" name="Line 97"/>
          <p:cNvSpPr>
            <a:spLocks noChangeShapeType="1"/>
          </p:cNvSpPr>
          <p:nvPr/>
        </p:nvSpPr>
        <p:spPr bwMode="auto">
          <a:xfrm flipV="1">
            <a:off x="6261100" y="1785938"/>
            <a:ext cx="1588" cy="20193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1" name="Line 98"/>
          <p:cNvSpPr>
            <a:spLocks noChangeShapeType="1"/>
          </p:cNvSpPr>
          <p:nvPr/>
        </p:nvSpPr>
        <p:spPr bwMode="auto">
          <a:xfrm>
            <a:off x="6261100" y="1785938"/>
            <a:ext cx="50800" cy="539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2" name="Line 99"/>
          <p:cNvSpPr>
            <a:spLocks noChangeShapeType="1"/>
          </p:cNvSpPr>
          <p:nvPr/>
        </p:nvSpPr>
        <p:spPr bwMode="auto">
          <a:xfrm flipH="1">
            <a:off x="6210300" y="1785938"/>
            <a:ext cx="50800" cy="539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3" name="Line 100"/>
          <p:cNvSpPr>
            <a:spLocks noChangeShapeType="1"/>
          </p:cNvSpPr>
          <p:nvPr/>
        </p:nvSpPr>
        <p:spPr bwMode="auto">
          <a:xfrm>
            <a:off x="6210300" y="1839913"/>
            <a:ext cx="10160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 name="Line 101"/>
          <p:cNvSpPr>
            <a:spLocks noChangeShapeType="1"/>
          </p:cNvSpPr>
          <p:nvPr/>
        </p:nvSpPr>
        <p:spPr bwMode="auto">
          <a:xfrm>
            <a:off x="6223000" y="1827213"/>
            <a:ext cx="7620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 name="Line 102"/>
          <p:cNvSpPr>
            <a:spLocks noChangeShapeType="1"/>
          </p:cNvSpPr>
          <p:nvPr/>
        </p:nvSpPr>
        <p:spPr bwMode="auto">
          <a:xfrm>
            <a:off x="6235700" y="1812925"/>
            <a:ext cx="508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6" name="Line 103"/>
          <p:cNvSpPr>
            <a:spLocks noChangeShapeType="1"/>
          </p:cNvSpPr>
          <p:nvPr/>
        </p:nvSpPr>
        <p:spPr bwMode="auto">
          <a:xfrm>
            <a:off x="6248400" y="1800225"/>
            <a:ext cx="254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7" name="Rectangle 104"/>
          <p:cNvSpPr>
            <a:spLocks noChangeArrowheads="1"/>
          </p:cNvSpPr>
          <p:nvPr/>
        </p:nvSpPr>
        <p:spPr bwMode="auto">
          <a:xfrm>
            <a:off x="6172200" y="1476375"/>
            <a:ext cx="73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i="1">
                <a:solidFill>
                  <a:srgbClr val="000000"/>
                </a:solidFill>
                <a:latin typeface="Geneva"/>
              </a:rPr>
              <a:t>y</a:t>
            </a:r>
            <a:endParaRPr lang="en-US"/>
          </a:p>
        </p:txBody>
      </p:sp>
      <p:sp>
        <p:nvSpPr>
          <p:cNvPr id="18518" name="Rectangle 105"/>
          <p:cNvSpPr>
            <a:spLocks noChangeArrowheads="1"/>
          </p:cNvSpPr>
          <p:nvPr/>
        </p:nvSpPr>
        <p:spPr bwMode="auto">
          <a:xfrm>
            <a:off x="7008813" y="28765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Geneva"/>
              </a:rPr>
              <a:t>5</a:t>
            </a:r>
            <a:endParaRPr lang="en-US" b="1">
              <a:solidFill>
                <a:srgbClr val="CC3399"/>
              </a:solidFill>
            </a:endParaRPr>
          </a:p>
        </p:txBody>
      </p:sp>
      <p:sp>
        <p:nvSpPr>
          <p:cNvPr id="18519" name="Rectangle 106"/>
          <p:cNvSpPr>
            <a:spLocks noChangeArrowheads="1"/>
          </p:cNvSpPr>
          <p:nvPr/>
        </p:nvSpPr>
        <p:spPr bwMode="auto">
          <a:xfrm>
            <a:off x="5410200" y="2876550"/>
            <a:ext cx="2063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Geneva"/>
              </a:rPr>
              <a:t>–5 </a:t>
            </a:r>
            <a:endParaRPr lang="en-US" b="1">
              <a:solidFill>
                <a:srgbClr val="CC3399"/>
              </a:solidFill>
            </a:endParaRPr>
          </a:p>
        </p:txBody>
      </p:sp>
      <p:sp>
        <p:nvSpPr>
          <p:cNvPr id="18520" name="Rectangle 107"/>
          <p:cNvSpPr>
            <a:spLocks noChangeArrowheads="1"/>
          </p:cNvSpPr>
          <p:nvPr/>
        </p:nvSpPr>
        <p:spPr bwMode="auto">
          <a:xfrm>
            <a:off x="6096000" y="187960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Geneva"/>
              </a:rPr>
              <a:t>5</a:t>
            </a:r>
            <a:endParaRPr lang="en-US" b="1">
              <a:solidFill>
                <a:srgbClr val="CC3399"/>
              </a:solidFill>
            </a:endParaRPr>
          </a:p>
        </p:txBody>
      </p:sp>
      <p:sp>
        <p:nvSpPr>
          <p:cNvPr id="18521" name="Rectangle 109"/>
          <p:cNvSpPr>
            <a:spLocks noChangeArrowheads="1"/>
          </p:cNvSpPr>
          <p:nvPr/>
        </p:nvSpPr>
        <p:spPr bwMode="auto">
          <a:xfrm>
            <a:off x="6019800" y="3535363"/>
            <a:ext cx="2063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Geneva"/>
              </a:rPr>
              <a:t>–5 </a:t>
            </a:r>
            <a:endParaRPr lang="en-US" b="1">
              <a:solidFill>
                <a:srgbClr val="CC3399"/>
              </a:solidFill>
            </a:endParaRPr>
          </a:p>
        </p:txBody>
      </p:sp>
      <p:grpSp>
        <p:nvGrpSpPr>
          <p:cNvPr id="18522" name="Group 113"/>
          <p:cNvGrpSpPr>
            <a:grpSpLocks/>
          </p:cNvGrpSpPr>
          <p:nvPr/>
        </p:nvGrpSpPr>
        <p:grpSpPr bwMode="auto">
          <a:xfrm>
            <a:off x="5270500" y="1773238"/>
            <a:ext cx="2055813" cy="1452562"/>
            <a:chOff x="3320" y="1117"/>
            <a:chExt cx="1295" cy="915"/>
          </a:xfrm>
        </p:grpSpPr>
        <p:sp>
          <p:nvSpPr>
            <p:cNvPr id="18886" name="Line 110"/>
            <p:cNvSpPr>
              <a:spLocks noChangeShapeType="1"/>
            </p:cNvSpPr>
            <p:nvPr/>
          </p:nvSpPr>
          <p:spPr bwMode="auto">
            <a:xfrm>
              <a:off x="3424" y="1193"/>
              <a:ext cx="1087" cy="7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87" name="Freeform 111"/>
            <p:cNvSpPr>
              <a:spLocks/>
            </p:cNvSpPr>
            <p:nvPr/>
          </p:nvSpPr>
          <p:spPr bwMode="auto">
            <a:xfrm>
              <a:off x="3320" y="1117"/>
              <a:ext cx="120" cy="102"/>
            </a:xfrm>
            <a:custGeom>
              <a:avLst/>
              <a:gdLst>
                <a:gd name="T0" fmla="*/ 104 w 120"/>
                <a:gd name="T1" fmla="*/ 76 h 102"/>
                <a:gd name="T2" fmla="*/ 120 w 120"/>
                <a:gd name="T3" fmla="*/ 51 h 102"/>
                <a:gd name="T4" fmla="*/ 0 w 120"/>
                <a:gd name="T5" fmla="*/ 0 h 102"/>
                <a:gd name="T6" fmla="*/ 88 w 120"/>
                <a:gd name="T7" fmla="*/ 102 h 102"/>
                <a:gd name="T8" fmla="*/ 104 w 120"/>
                <a:gd name="T9" fmla="*/ 7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02">
                  <a:moveTo>
                    <a:pt x="104" y="76"/>
                  </a:moveTo>
                  <a:lnTo>
                    <a:pt x="120" y="51"/>
                  </a:lnTo>
                  <a:lnTo>
                    <a:pt x="0" y="0"/>
                  </a:lnTo>
                  <a:lnTo>
                    <a:pt x="88" y="102"/>
                  </a:lnTo>
                  <a:lnTo>
                    <a:pt x="104"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88" name="Freeform 112"/>
            <p:cNvSpPr>
              <a:spLocks/>
            </p:cNvSpPr>
            <p:nvPr/>
          </p:nvSpPr>
          <p:spPr bwMode="auto">
            <a:xfrm>
              <a:off x="4495" y="1931"/>
              <a:ext cx="120" cy="101"/>
            </a:xfrm>
            <a:custGeom>
              <a:avLst/>
              <a:gdLst>
                <a:gd name="T0" fmla="*/ 16 w 120"/>
                <a:gd name="T1" fmla="*/ 25 h 101"/>
                <a:gd name="T2" fmla="*/ 0 w 120"/>
                <a:gd name="T3" fmla="*/ 51 h 101"/>
                <a:gd name="T4" fmla="*/ 120 w 120"/>
                <a:gd name="T5" fmla="*/ 101 h 101"/>
                <a:gd name="T6" fmla="*/ 32 w 120"/>
                <a:gd name="T7" fmla="*/ 0 h 101"/>
                <a:gd name="T8" fmla="*/ 16 w 120"/>
                <a:gd name="T9" fmla="*/ 25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01">
                  <a:moveTo>
                    <a:pt x="16" y="25"/>
                  </a:moveTo>
                  <a:lnTo>
                    <a:pt x="0" y="51"/>
                  </a:lnTo>
                  <a:lnTo>
                    <a:pt x="120" y="101"/>
                  </a:lnTo>
                  <a:lnTo>
                    <a:pt x="32" y="0"/>
                  </a:lnTo>
                  <a:lnTo>
                    <a:pt x="1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523" name="Group 117"/>
          <p:cNvGrpSpPr>
            <a:grpSpLocks/>
          </p:cNvGrpSpPr>
          <p:nvPr/>
        </p:nvGrpSpPr>
        <p:grpSpPr bwMode="auto">
          <a:xfrm>
            <a:off x="5270500" y="2419350"/>
            <a:ext cx="2055813" cy="1452563"/>
            <a:chOff x="3320" y="1524"/>
            <a:chExt cx="1295" cy="915"/>
          </a:xfrm>
        </p:grpSpPr>
        <p:sp>
          <p:nvSpPr>
            <p:cNvPr id="18883" name="Line 114"/>
            <p:cNvSpPr>
              <a:spLocks noChangeShapeType="1"/>
            </p:cNvSpPr>
            <p:nvPr/>
          </p:nvSpPr>
          <p:spPr bwMode="auto">
            <a:xfrm>
              <a:off x="3424" y="1600"/>
              <a:ext cx="1087" cy="7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84" name="Freeform 115"/>
            <p:cNvSpPr>
              <a:spLocks/>
            </p:cNvSpPr>
            <p:nvPr/>
          </p:nvSpPr>
          <p:spPr bwMode="auto">
            <a:xfrm>
              <a:off x="3320" y="1524"/>
              <a:ext cx="120" cy="101"/>
            </a:xfrm>
            <a:custGeom>
              <a:avLst/>
              <a:gdLst>
                <a:gd name="T0" fmla="*/ 104 w 120"/>
                <a:gd name="T1" fmla="*/ 76 h 101"/>
                <a:gd name="T2" fmla="*/ 120 w 120"/>
                <a:gd name="T3" fmla="*/ 51 h 101"/>
                <a:gd name="T4" fmla="*/ 0 w 120"/>
                <a:gd name="T5" fmla="*/ 0 h 101"/>
                <a:gd name="T6" fmla="*/ 88 w 120"/>
                <a:gd name="T7" fmla="*/ 101 h 101"/>
                <a:gd name="T8" fmla="*/ 104 w 120"/>
                <a:gd name="T9" fmla="*/ 7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01">
                  <a:moveTo>
                    <a:pt x="104" y="76"/>
                  </a:moveTo>
                  <a:lnTo>
                    <a:pt x="120" y="51"/>
                  </a:lnTo>
                  <a:lnTo>
                    <a:pt x="0" y="0"/>
                  </a:lnTo>
                  <a:lnTo>
                    <a:pt x="88" y="101"/>
                  </a:lnTo>
                  <a:lnTo>
                    <a:pt x="104"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85" name="Freeform 116"/>
            <p:cNvSpPr>
              <a:spLocks/>
            </p:cNvSpPr>
            <p:nvPr/>
          </p:nvSpPr>
          <p:spPr bwMode="auto">
            <a:xfrm>
              <a:off x="4495" y="2338"/>
              <a:ext cx="120" cy="101"/>
            </a:xfrm>
            <a:custGeom>
              <a:avLst/>
              <a:gdLst>
                <a:gd name="T0" fmla="*/ 16 w 120"/>
                <a:gd name="T1" fmla="*/ 25 h 101"/>
                <a:gd name="T2" fmla="*/ 0 w 120"/>
                <a:gd name="T3" fmla="*/ 50 h 101"/>
                <a:gd name="T4" fmla="*/ 120 w 120"/>
                <a:gd name="T5" fmla="*/ 101 h 101"/>
                <a:gd name="T6" fmla="*/ 32 w 120"/>
                <a:gd name="T7" fmla="*/ 0 h 101"/>
                <a:gd name="T8" fmla="*/ 16 w 120"/>
                <a:gd name="T9" fmla="*/ 25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01">
                  <a:moveTo>
                    <a:pt x="16" y="25"/>
                  </a:moveTo>
                  <a:lnTo>
                    <a:pt x="0" y="50"/>
                  </a:lnTo>
                  <a:lnTo>
                    <a:pt x="120" y="101"/>
                  </a:lnTo>
                  <a:lnTo>
                    <a:pt x="32" y="0"/>
                  </a:lnTo>
                  <a:lnTo>
                    <a:pt x="1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524" name="Rectangle 119"/>
          <p:cNvSpPr>
            <a:spLocks noChangeArrowheads="1"/>
          </p:cNvSpPr>
          <p:nvPr/>
        </p:nvSpPr>
        <p:spPr bwMode="auto">
          <a:xfrm>
            <a:off x="5038725" y="4799013"/>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25" name="Rectangle 120"/>
          <p:cNvSpPr>
            <a:spLocks noChangeArrowheads="1"/>
          </p:cNvSpPr>
          <p:nvPr/>
        </p:nvSpPr>
        <p:spPr bwMode="auto">
          <a:xfrm>
            <a:off x="5038725" y="4799013"/>
            <a:ext cx="1619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i="1">
                <a:solidFill>
                  <a:srgbClr val="000000"/>
                </a:solidFill>
                <a:latin typeface="Arial" pitchFamily="34" charset="0"/>
              </a:rPr>
              <a:t>x</a:t>
            </a:r>
            <a:endParaRPr lang="en-US"/>
          </a:p>
        </p:txBody>
      </p:sp>
      <p:grpSp>
        <p:nvGrpSpPr>
          <p:cNvPr id="18526" name="Group 136"/>
          <p:cNvGrpSpPr>
            <a:grpSpLocks/>
          </p:cNvGrpSpPr>
          <p:nvPr/>
        </p:nvGrpSpPr>
        <p:grpSpPr bwMode="auto">
          <a:xfrm>
            <a:off x="3241675" y="4084638"/>
            <a:ext cx="9525" cy="1631950"/>
            <a:chOff x="2042" y="2573"/>
            <a:chExt cx="6" cy="1028"/>
          </a:xfrm>
        </p:grpSpPr>
        <p:pic>
          <p:nvPicPr>
            <p:cNvPr id="18868" name="Picture 12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2573"/>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69" name="Picture 12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2643"/>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70" name="Picture 12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2713"/>
              <a:ext cx="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71" name="Picture 12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2784"/>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72" name="Picture 12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2854"/>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73" name="Picture 12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2924"/>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74" name="Picture 12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2994"/>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75" name="Picture 12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3064"/>
              <a:ext cx="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76" name="Picture 12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3135"/>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77" name="Picture 13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3205"/>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78" name="Picture 13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3275"/>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79" name="Picture 13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3345"/>
              <a:ext cx="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80" name="Picture 13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3416"/>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81" name="Picture 13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042" y="3486"/>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82" name="Picture 135"/>
            <p:cNvPicPr>
              <a:picLocks noChangeAspect="1" noChangeArrowheads="1"/>
            </p:cNvPicPr>
            <p:nvPr/>
          </p:nvPicPr>
          <p:blipFill>
            <a:blip r:embed="rId3">
              <a:extLst>
                <a:ext uri="{28A0092B-C50C-407E-A947-70E740481C1C}">
                  <a14:useLocalDpi xmlns:a14="http://schemas.microsoft.com/office/drawing/2010/main" val="0"/>
                </a:ext>
              </a:extLst>
            </a:blip>
            <a:srcRect t="37500" r="87500"/>
            <a:stretch>
              <a:fillRect/>
            </a:stretch>
          </p:blipFill>
          <p:spPr bwMode="auto">
            <a:xfrm>
              <a:off x="2042" y="3556"/>
              <a:ext cx="6"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27" name="Group 152"/>
          <p:cNvGrpSpPr>
            <a:grpSpLocks/>
          </p:cNvGrpSpPr>
          <p:nvPr/>
        </p:nvGrpSpPr>
        <p:grpSpPr bwMode="auto">
          <a:xfrm>
            <a:off x="3394075" y="4084638"/>
            <a:ext cx="12700" cy="1631950"/>
            <a:chOff x="2138" y="2573"/>
            <a:chExt cx="8" cy="1028"/>
          </a:xfrm>
        </p:grpSpPr>
        <p:pic>
          <p:nvPicPr>
            <p:cNvPr id="18853" name="Picture 13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257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4" name="Picture 13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264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5" name="Picture 13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2713"/>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6" name="Picture 14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278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7" name="Picture 14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285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8" name="Picture 14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292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9" name="Picture 14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299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60" name="Picture 14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3064"/>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61" name="Picture 14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313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62" name="Picture 14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320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63" name="Picture 14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327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64" name="Picture 14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3345"/>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65" name="Picture 14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341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66" name="Picture 15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138" y="348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67" name="Picture 151"/>
            <p:cNvPicPr>
              <a:picLocks noChangeAspect="1" noChangeArrowheads="1"/>
            </p:cNvPicPr>
            <p:nvPr/>
          </p:nvPicPr>
          <p:blipFill>
            <a:blip r:embed="rId3">
              <a:extLst>
                <a:ext uri="{28A0092B-C50C-407E-A947-70E740481C1C}">
                  <a14:useLocalDpi xmlns:a14="http://schemas.microsoft.com/office/drawing/2010/main" val="0"/>
                </a:ext>
              </a:extLst>
            </a:blip>
            <a:srcRect t="37500" r="87500"/>
            <a:stretch>
              <a:fillRect/>
            </a:stretch>
          </p:blipFill>
          <p:spPr bwMode="auto">
            <a:xfrm>
              <a:off x="2138" y="3556"/>
              <a:ext cx="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28" name="Group 168"/>
          <p:cNvGrpSpPr>
            <a:grpSpLocks/>
          </p:cNvGrpSpPr>
          <p:nvPr/>
        </p:nvGrpSpPr>
        <p:grpSpPr bwMode="auto">
          <a:xfrm>
            <a:off x="3544888" y="4084638"/>
            <a:ext cx="14287" cy="1631950"/>
            <a:chOff x="2233" y="2573"/>
            <a:chExt cx="9" cy="1028"/>
          </a:xfrm>
        </p:grpSpPr>
        <p:pic>
          <p:nvPicPr>
            <p:cNvPr id="18838" name="Picture 15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2573"/>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39" name="Picture 15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2643"/>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0" name="Picture 15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2713"/>
              <a:ext cx="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1" name="Picture 15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2784"/>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 name="Picture 15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2854"/>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3" name="Picture 15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2924"/>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4" name="Picture 15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2994"/>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5" name="Picture 16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3064"/>
              <a:ext cx="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6" name="Picture 16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3135"/>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7" name="Picture 16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3205"/>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8" name="Picture 16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3275"/>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9" name="Picture 16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3345"/>
              <a:ext cx="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0" name="Picture 16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3416"/>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1" name="Picture 16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233" y="3486"/>
              <a:ext cx="9"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2" name="Picture 167"/>
            <p:cNvPicPr>
              <a:picLocks noChangeAspect="1" noChangeArrowheads="1"/>
            </p:cNvPicPr>
            <p:nvPr/>
          </p:nvPicPr>
          <p:blipFill>
            <a:blip r:embed="rId3">
              <a:extLst>
                <a:ext uri="{28A0092B-C50C-407E-A947-70E740481C1C}">
                  <a14:useLocalDpi xmlns:a14="http://schemas.microsoft.com/office/drawing/2010/main" val="0"/>
                </a:ext>
              </a:extLst>
            </a:blip>
            <a:srcRect t="37500" r="87500"/>
            <a:stretch>
              <a:fillRect/>
            </a:stretch>
          </p:blipFill>
          <p:spPr bwMode="auto">
            <a:xfrm>
              <a:off x="2233" y="3556"/>
              <a:ext cx="9"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29" name="Group 184"/>
          <p:cNvGrpSpPr>
            <a:grpSpLocks/>
          </p:cNvGrpSpPr>
          <p:nvPr/>
        </p:nvGrpSpPr>
        <p:grpSpPr bwMode="auto">
          <a:xfrm>
            <a:off x="3700463" y="4084638"/>
            <a:ext cx="12700" cy="1631950"/>
            <a:chOff x="2331" y="2573"/>
            <a:chExt cx="8" cy="1028"/>
          </a:xfrm>
        </p:grpSpPr>
        <p:pic>
          <p:nvPicPr>
            <p:cNvPr id="18823" name="Picture 16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257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24" name="Picture 17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264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25" name="Picture 17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2713"/>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26" name="Picture 17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278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27" name="Picture 17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285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28" name="Picture 17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292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29" name="Picture 17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299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30" name="Picture 17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3064"/>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31" name="Picture 17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313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32" name="Picture 17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320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33" name="Picture 17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327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34" name="Picture 18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3345"/>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35" name="Picture 18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341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36" name="Picture 18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331" y="348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37" name="Picture 183"/>
            <p:cNvPicPr>
              <a:picLocks noChangeAspect="1" noChangeArrowheads="1"/>
            </p:cNvPicPr>
            <p:nvPr/>
          </p:nvPicPr>
          <p:blipFill>
            <a:blip r:embed="rId3">
              <a:extLst>
                <a:ext uri="{28A0092B-C50C-407E-A947-70E740481C1C}">
                  <a14:useLocalDpi xmlns:a14="http://schemas.microsoft.com/office/drawing/2010/main" val="0"/>
                </a:ext>
              </a:extLst>
            </a:blip>
            <a:srcRect t="37500" r="87500"/>
            <a:stretch>
              <a:fillRect/>
            </a:stretch>
          </p:blipFill>
          <p:spPr bwMode="auto">
            <a:xfrm>
              <a:off x="2331" y="3556"/>
              <a:ext cx="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30" name="Group 200"/>
          <p:cNvGrpSpPr>
            <a:grpSpLocks/>
          </p:cNvGrpSpPr>
          <p:nvPr/>
        </p:nvGrpSpPr>
        <p:grpSpPr bwMode="auto">
          <a:xfrm>
            <a:off x="3852863" y="4084638"/>
            <a:ext cx="12700" cy="1631950"/>
            <a:chOff x="2427" y="2573"/>
            <a:chExt cx="8" cy="1028"/>
          </a:xfrm>
        </p:grpSpPr>
        <p:pic>
          <p:nvPicPr>
            <p:cNvPr id="18808" name="Picture 18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257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09" name="Picture 18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264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10" name="Picture 18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2713"/>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11" name="Picture 18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278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12" name="Picture 18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285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13" name="Picture 19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292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14" name="Picture 19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299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15" name="Picture 19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3064"/>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16" name="Picture 19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313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17" name="Picture 19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320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18" name="Picture 19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327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19" name="Picture 19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3345"/>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20" name="Picture 19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341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21" name="Picture 19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427" y="348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22" name="Picture 199"/>
            <p:cNvPicPr>
              <a:picLocks noChangeAspect="1" noChangeArrowheads="1"/>
            </p:cNvPicPr>
            <p:nvPr/>
          </p:nvPicPr>
          <p:blipFill>
            <a:blip r:embed="rId3">
              <a:extLst>
                <a:ext uri="{28A0092B-C50C-407E-A947-70E740481C1C}">
                  <a14:useLocalDpi xmlns:a14="http://schemas.microsoft.com/office/drawing/2010/main" val="0"/>
                </a:ext>
              </a:extLst>
            </a:blip>
            <a:srcRect t="37500" r="87500"/>
            <a:stretch>
              <a:fillRect/>
            </a:stretch>
          </p:blipFill>
          <p:spPr bwMode="auto">
            <a:xfrm>
              <a:off x="2427" y="3556"/>
              <a:ext cx="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31" name="Group 216"/>
          <p:cNvGrpSpPr>
            <a:grpSpLocks/>
          </p:cNvGrpSpPr>
          <p:nvPr/>
        </p:nvGrpSpPr>
        <p:grpSpPr bwMode="auto">
          <a:xfrm>
            <a:off x="4159250" y="4084638"/>
            <a:ext cx="12700" cy="1631950"/>
            <a:chOff x="2620" y="2573"/>
            <a:chExt cx="8" cy="1028"/>
          </a:xfrm>
        </p:grpSpPr>
        <p:pic>
          <p:nvPicPr>
            <p:cNvPr id="18793" name="Picture 20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257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94" name="Picture 20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264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95" name="Picture 20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2713"/>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96" name="Picture 20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278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97" name="Picture 20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285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98" name="Picture 20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292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99" name="Picture 20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299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00" name="Picture 20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3064"/>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01" name="Picture 20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313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02" name="Picture 21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320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03" name="Picture 21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327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04" name="Picture 21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3345"/>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05" name="Picture 21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341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06" name="Picture 21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620" y="348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07" name="Picture 215"/>
            <p:cNvPicPr>
              <a:picLocks noChangeAspect="1" noChangeArrowheads="1"/>
            </p:cNvPicPr>
            <p:nvPr/>
          </p:nvPicPr>
          <p:blipFill>
            <a:blip r:embed="rId3">
              <a:extLst>
                <a:ext uri="{28A0092B-C50C-407E-A947-70E740481C1C}">
                  <a14:useLocalDpi xmlns:a14="http://schemas.microsoft.com/office/drawing/2010/main" val="0"/>
                </a:ext>
              </a:extLst>
            </a:blip>
            <a:srcRect t="37500" r="87500"/>
            <a:stretch>
              <a:fillRect/>
            </a:stretch>
          </p:blipFill>
          <p:spPr bwMode="auto">
            <a:xfrm>
              <a:off x="2620" y="3556"/>
              <a:ext cx="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32" name="Group 232"/>
          <p:cNvGrpSpPr>
            <a:grpSpLocks/>
          </p:cNvGrpSpPr>
          <p:nvPr/>
        </p:nvGrpSpPr>
        <p:grpSpPr bwMode="auto">
          <a:xfrm>
            <a:off x="4311650" y="4084638"/>
            <a:ext cx="12700" cy="1631950"/>
            <a:chOff x="2716" y="2573"/>
            <a:chExt cx="8" cy="1028"/>
          </a:xfrm>
        </p:grpSpPr>
        <p:pic>
          <p:nvPicPr>
            <p:cNvPr id="18778" name="Picture 21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257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79" name="Picture 21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264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80" name="Picture 21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2713"/>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81" name="Picture 22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278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82" name="Picture 22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285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83" name="Picture 22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292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84" name="Picture 22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299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85" name="Picture 22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3064"/>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86" name="Picture 22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313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87" name="Picture 22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320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88" name="Picture 22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327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89" name="Picture 22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3345"/>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90" name="Picture 22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341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91" name="Picture 23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716" y="348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92" name="Picture 231"/>
            <p:cNvPicPr>
              <a:picLocks noChangeAspect="1" noChangeArrowheads="1"/>
            </p:cNvPicPr>
            <p:nvPr/>
          </p:nvPicPr>
          <p:blipFill>
            <a:blip r:embed="rId3">
              <a:extLst>
                <a:ext uri="{28A0092B-C50C-407E-A947-70E740481C1C}">
                  <a14:useLocalDpi xmlns:a14="http://schemas.microsoft.com/office/drawing/2010/main" val="0"/>
                </a:ext>
              </a:extLst>
            </a:blip>
            <a:srcRect t="37500" r="87500"/>
            <a:stretch>
              <a:fillRect/>
            </a:stretch>
          </p:blipFill>
          <p:spPr bwMode="auto">
            <a:xfrm>
              <a:off x="2716" y="3556"/>
              <a:ext cx="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33" name="Group 248"/>
          <p:cNvGrpSpPr>
            <a:grpSpLocks/>
          </p:cNvGrpSpPr>
          <p:nvPr/>
        </p:nvGrpSpPr>
        <p:grpSpPr bwMode="auto">
          <a:xfrm>
            <a:off x="4465638" y="4084638"/>
            <a:ext cx="11112" cy="1631950"/>
            <a:chOff x="2813" y="2573"/>
            <a:chExt cx="7" cy="1028"/>
          </a:xfrm>
        </p:grpSpPr>
        <p:pic>
          <p:nvPicPr>
            <p:cNvPr id="18763" name="Picture 23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2573"/>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64" name="Picture 23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2643"/>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65" name="Picture 23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2713"/>
              <a:ext cx="7"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66" name="Picture 23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2784"/>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67" name="Picture 23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2854"/>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68" name="Picture 23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2924"/>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69" name="Picture 23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2994"/>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70" name="Picture 24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3064"/>
              <a:ext cx="7"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71" name="Picture 24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3135"/>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72" name="Picture 24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3205"/>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73" name="Picture 24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3275"/>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74" name="Picture 24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3345"/>
              <a:ext cx="7"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75" name="Picture 24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3416"/>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76" name="Picture 24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813" y="3486"/>
              <a:ext cx="7"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77" name="Picture 247"/>
            <p:cNvPicPr>
              <a:picLocks noChangeAspect="1" noChangeArrowheads="1"/>
            </p:cNvPicPr>
            <p:nvPr/>
          </p:nvPicPr>
          <p:blipFill>
            <a:blip r:embed="rId3">
              <a:extLst>
                <a:ext uri="{28A0092B-C50C-407E-A947-70E740481C1C}">
                  <a14:useLocalDpi xmlns:a14="http://schemas.microsoft.com/office/drawing/2010/main" val="0"/>
                </a:ext>
              </a:extLst>
            </a:blip>
            <a:srcRect t="37500" r="87500"/>
            <a:stretch>
              <a:fillRect/>
            </a:stretch>
          </p:blipFill>
          <p:spPr bwMode="auto">
            <a:xfrm>
              <a:off x="2813" y="3556"/>
              <a:ext cx="7"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34" name="Group 264"/>
          <p:cNvGrpSpPr>
            <a:grpSpLocks/>
          </p:cNvGrpSpPr>
          <p:nvPr/>
        </p:nvGrpSpPr>
        <p:grpSpPr bwMode="auto">
          <a:xfrm>
            <a:off x="4618038" y="4084638"/>
            <a:ext cx="12700" cy="1631950"/>
            <a:chOff x="2909" y="2573"/>
            <a:chExt cx="8" cy="1028"/>
          </a:xfrm>
        </p:grpSpPr>
        <p:pic>
          <p:nvPicPr>
            <p:cNvPr id="18748" name="Picture 24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257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9" name="Picture 25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2643"/>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0" name="Picture 25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2713"/>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1" name="Picture 25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278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2" name="Picture 25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285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3" name="Picture 25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292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4" name="Picture 25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2994"/>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5" name="Picture 25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3064"/>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6" name="Picture 25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313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7" name="Picture 25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320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8" name="Picture 25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3275"/>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9" name="Picture 26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3345"/>
              <a:ext cx="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60" name="Picture 26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341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61" name="Picture 26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2909" y="3486"/>
              <a:ext cx="8"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62" name="Picture 263"/>
            <p:cNvPicPr>
              <a:picLocks noChangeAspect="1" noChangeArrowheads="1"/>
            </p:cNvPicPr>
            <p:nvPr/>
          </p:nvPicPr>
          <p:blipFill>
            <a:blip r:embed="rId3">
              <a:extLst>
                <a:ext uri="{28A0092B-C50C-407E-A947-70E740481C1C}">
                  <a14:useLocalDpi xmlns:a14="http://schemas.microsoft.com/office/drawing/2010/main" val="0"/>
                </a:ext>
              </a:extLst>
            </a:blip>
            <a:srcRect t="37500" r="87500"/>
            <a:stretch>
              <a:fillRect/>
            </a:stretch>
          </p:blipFill>
          <p:spPr bwMode="auto">
            <a:xfrm>
              <a:off x="2909" y="3556"/>
              <a:ext cx="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35" name="Group 280"/>
          <p:cNvGrpSpPr>
            <a:grpSpLocks/>
          </p:cNvGrpSpPr>
          <p:nvPr/>
        </p:nvGrpSpPr>
        <p:grpSpPr bwMode="auto">
          <a:xfrm>
            <a:off x="4773613" y="4084638"/>
            <a:ext cx="9525" cy="1631950"/>
            <a:chOff x="3007" y="2573"/>
            <a:chExt cx="6" cy="1028"/>
          </a:xfrm>
        </p:grpSpPr>
        <p:pic>
          <p:nvPicPr>
            <p:cNvPr id="18733" name="Picture 26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2573"/>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4" name="Picture 26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2643"/>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5" name="Picture 26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2713"/>
              <a:ext cx="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6" name="Picture 26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2784"/>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7" name="Picture 269"/>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2854"/>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8" name="Picture 270"/>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2924"/>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9" name="Picture 271"/>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2994"/>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0" name="Picture 272"/>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3064"/>
              <a:ext cx="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1" name="Picture 273"/>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3135"/>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2" name="Picture 274"/>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3205"/>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3" name="Picture 275"/>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3275"/>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4" name="Picture 276"/>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3345"/>
              <a:ext cx="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5" name="Picture 277"/>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3416"/>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6" name="Picture 278"/>
            <p:cNvPicPr>
              <a:picLocks noChangeAspect="1" noChangeArrowheads="1"/>
            </p:cNvPicPr>
            <p:nvPr/>
          </p:nvPicPr>
          <p:blipFill>
            <a:blip r:embed="rId3">
              <a:extLst>
                <a:ext uri="{28A0092B-C50C-407E-A947-70E740481C1C}">
                  <a14:useLocalDpi xmlns:a14="http://schemas.microsoft.com/office/drawing/2010/main" val="0"/>
                </a:ext>
              </a:extLst>
            </a:blip>
            <a:srcRect r="87500"/>
            <a:stretch>
              <a:fillRect/>
            </a:stretch>
          </p:blipFill>
          <p:spPr bwMode="auto">
            <a:xfrm>
              <a:off x="3007" y="3486"/>
              <a:ext cx="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7" name="Picture 279"/>
            <p:cNvPicPr>
              <a:picLocks noChangeAspect="1" noChangeArrowheads="1"/>
            </p:cNvPicPr>
            <p:nvPr/>
          </p:nvPicPr>
          <p:blipFill>
            <a:blip r:embed="rId3">
              <a:extLst>
                <a:ext uri="{28A0092B-C50C-407E-A947-70E740481C1C}">
                  <a14:useLocalDpi xmlns:a14="http://schemas.microsoft.com/office/drawing/2010/main" val="0"/>
                </a:ext>
              </a:extLst>
            </a:blip>
            <a:srcRect t="37500" r="87500"/>
            <a:stretch>
              <a:fillRect/>
            </a:stretch>
          </p:blipFill>
          <p:spPr bwMode="auto">
            <a:xfrm>
              <a:off x="3007" y="3556"/>
              <a:ext cx="6"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36" name="Group 296"/>
          <p:cNvGrpSpPr>
            <a:grpSpLocks/>
          </p:cNvGrpSpPr>
          <p:nvPr/>
        </p:nvGrpSpPr>
        <p:grpSpPr bwMode="auto">
          <a:xfrm>
            <a:off x="3241675" y="5702300"/>
            <a:ext cx="1541463" cy="14288"/>
            <a:chOff x="2042" y="3592"/>
            <a:chExt cx="971" cy="9"/>
          </a:xfrm>
        </p:grpSpPr>
        <p:pic>
          <p:nvPicPr>
            <p:cNvPr id="18718" name="Picture 28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042" y="3592"/>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19" name="Picture 28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08" y="3592"/>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20" name="Picture 28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75" y="3592"/>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21" name="Picture 28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242" y="3592"/>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22" name="Picture 28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08" y="3592"/>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23" name="Picture 28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75" y="3592"/>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24" name="Picture 28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441" y="3592"/>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25" name="Picture 28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08" y="3592"/>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26" name="Picture 28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75" y="3592"/>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27" name="Picture 29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641" y="3592"/>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28" name="Picture 29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08" y="3592"/>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29" name="Picture 29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74" y="3592"/>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0" name="Picture 29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841" y="3592"/>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1" name="Picture 29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908" y="3592"/>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2" name="Picture 295"/>
            <p:cNvPicPr>
              <a:picLocks noChangeAspect="1" noChangeArrowheads="1"/>
            </p:cNvPicPr>
            <p:nvPr/>
          </p:nvPicPr>
          <p:blipFill>
            <a:blip r:embed="rId3">
              <a:extLst>
                <a:ext uri="{28A0092B-C50C-407E-A947-70E740481C1C}">
                  <a14:useLocalDpi xmlns:a14="http://schemas.microsoft.com/office/drawing/2010/main" val="0"/>
                </a:ext>
              </a:extLst>
            </a:blip>
            <a:srcRect t="87500" r="37500"/>
            <a:stretch>
              <a:fillRect/>
            </a:stretch>
          </p:blipFill>
          <p:spPr bwMode="auto">
            <a:xfrm>
              <a:off x="2974" y="3592"/>
              <a:ext cx="39"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37" name="Group 312"/>
          <p:cNvGrpSpPr>
            <a:grpSpLocks/>
          </p:cNvGrpSpPr>
          <p:nvPr/>
        </p:nvGrpSpPr>
        <p:grpSpPr bwMode="auto">
          <a:xfrm>
            <a:off x="3241675" y="5541963"/>
            <a:ext cx="1541463" cy="11112"/>
            <a:chOff x="2042" y="3491"/>
            <a:chExt cx="971" cy="7"/>
          </a:xfrm>
        </p:grpSpPr>
        <p:pic>
          <p:nvPicPr>
            <p:cNvPr id="18703" name="Picture 29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042" y="3491"/>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04" name="Picture 29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08" y="3491"/>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05" name="Picture 29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75" y="3491"/>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06" name="Picture 30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242" y="3491"/>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07" name="Picture 30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08" y="3491"/>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08" name="Picture 30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75" y="3491"/>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09" name="Picture 30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441" y="3491"/>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10" name="Picture 30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08" y="3491"/>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11" name="Picture 30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75" y="3491"/>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12" name="Picture 30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641" y="3491"/>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13" name="Picture 30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08" y="3491"/>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14" name="Picture 30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74" y="3491"/>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15" name="Picture 30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841" y="3491"/>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16" name="Picture 31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908" y="3491"/>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17" name="Picture 311"/>
            <p:cNvPicPr>
              <a:picLocks noChangeAspect="1" noChangeArrowheads="1"/>
            </p:cNvPicPr>
            <p:nvPr/>
          </p:nvPicPr>
          <p:blipFill>
            <a:blip r:embed="rId3">
              <a:extLst>
                <a:ext uri="{28A0092B-C50C-407E-A947-70E740481C1C}">
                  <a14:useLocalDpi xmlns:a14="http://schemas.microsoft.com/office/drawing/2010/main" val="0"/>
                </a:ext>
              </a:extLst>
            </a:blip>
            <a:srcRect t="87500" r="37500"/>
            <a:stretch>
              <a:fillRect/>
            </a:stretch>
          </p:blipFill>
          <p:spPr bwMode="auto">
            <a:xfrm>
              <a:off x="2974" y="3491"/>
              <a:ext cx="39"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38" name="Group 328"/>
          <p:cNvGrpSpPr>
            <a:grpSpLocks/>
          </p:cNvGrpSpPr>
          <p:nvPr/>
        </p:nvGrpSpPr>
        <p:grpSpPr bwMode="auto">
          <a:xfrm>
            <a:off x="3241675" y="5378450"/>
            <a:ext cx="1541463" cy="14288"/>
            <a:chOff x="2042" y="3388"/>
            <a:chExt cx="971" cy="9"/>
          </a:xfrm>
        </p:grpSpPr>
        <p:pic>
          <p:nvPicPr>
            <p:cNvPr id="18688" name="Picture 31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042" y="3388"/>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89" name="Picture 31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08" y="3388"/>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0" name="Picture 31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75" y="3388"/>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1" name="Picture 31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242" y="3388"/>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2" name="Picture 31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08" y="3388"/>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3" name="Picture 31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75" y="3388"/>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4" name="Picture 31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441" y="3388"/>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5" name="Picture 32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08" y="3388"/>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6" name="Picture 32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75" y="3388"/>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7" name="Picture 32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641" y="3388"/>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8" name="Picture 32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08" y="3388"/>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9" name="Picture 32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74" y="3388"/>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00" name="Picture 32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841" y="3388"/>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01" name="Picture 32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908" y="3388"/>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02" name="Picture 327"/>
            <p:cNvPicPr>
              <a:picLocks noChangeAspect="1" noChangeArrowheads="1"/>
            </p:cNvPicPr>
            <p:nvPr/>
          </p:nvPicPr>
          <p:blipFill>
            <a:blip r:embed="rId3">
              <a:extLst>
                <a:ext uri="{28A0092B-C50C-407E-A947-70E740481C1C}">
                  <a14:useLocalDpi xmlns:a14="http://schemas.microsoft.com/office/drawing/2010/main" val="0"/>
                </a:ext>
              </a:extLst>
            </a:blip>
            <a:srcRect t="87500" r="37500"/>
            <a:stretch>
              <a:fillRect/>
            </a:stretch>
          </p:blipFill>
          <p:spPr bwMode="auto">
            <a:xfrm>
              <a:off x="2974" y="3388"/>
              <a:ext cx="39"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39" name="Group 344"/>
          <p:cNvGrpSpPr>
            <a:grpSpLocks/>
          </p:cNvGrpSpPr>
          <p:nvPr/>
        </p:nvGrpSpPr>
        <p:grpSpPr bwMode="auto">
          <a:xfrm>
            <a:off x="3241675" y="5214938"/>
            <a:ext cx="1541463" cy="14287"/>
            <a:chOff x="2042" y="3285"/>
            <a:chExt cx="971" cy="9"/>
          </a:xfrm>
        </p:grpSpPr>
        <p:pic>
          <p:nvPicPr>
            <p:cNvPr id="18673" name="Picture 32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042" y="3285"/>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74" name="Picture 33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08" y="3285"/>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75" name="Picture 33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75" y="3285"/>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76" name="Picture 33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242" y="3285"/>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77" name="Picture 33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08" y="3285"/>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78" name="Picture 33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75" y="3285"/>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79" name="Picture 33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441" y="3285"/>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80" name="Picture 33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08" y="3285"/>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81" name="Picture 33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75" y="3285"/>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82" name="Picture 33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641" y="3285"/>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83" name="Picture 33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08" y="3285"/>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84" name="Picture 34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74" y="3285"/>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85" name="Picture 34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841" y="3285"/>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86" name="Picture 34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908" y="3285"/>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87" name="Picture 343"/>
            <p:cNvPicPr>
              <a:picLocks noChangeAspect="1" noChangeArrowheads="1"/>
            </p:cNvPicPr>
            <p:nvPr/>
          </p:nvPicPr>
          <p:blipFill>
            <a:blip r:embed="rId3">
              <a:extLst>
                <a:ext uri="{28A0092B-C50C-407E-A947-70E740481C1C}">
                  <a14:useLocalDpi xmlns:a14="http://schemas.microsoft.com/office/drawing/2010/main" val="0"/>
                </a:ext>
              </a:extLst>
            </a:blip>
            <a:srcRect t="87500" r="37500"/>
            <a:stretch>
              <a:fillRect/>
            </a:stretch>
          </p:blipFill>
          <p:spPr bwMode="auto">
            <a:xfrm>
              <a:off x="2974" y="3285"/>
              <a:ext cx="39"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40" name="Group 360"/>
          <p:cNvGrpSpPr>
            <a:grpSpLocks/>
          </p:cNvGrpSpPr>
          <p:nvPr/>
        </p:nvGrpSpPr>
        <p:grpSpPr bwMode="auto">
          <a:xfrm>
            <a:off x="3241675" y="5054600"/>
            <a:ext cx="1541463" cy="14288"/>
            <a:chOff x="2042" y="3184"/>
            <a:chExt cx="971" cy="9"/>
          </a:xfrm>
        </p:grpSpPr>
        <p:pic>
          <p:nvPicPr>
            <p:cNvPr id="18658" name="Picture 34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042" y="3184"/>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59" name="Picture 34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08" y="3184"/>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60" name="Picture 34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75" y="3184"/>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61" name="Picture 34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242" y="3184"/>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62" name="Picture 34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08" y="3184"/>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63" name="Picture 35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75" y="3184"/>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64" name="Picture 35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441" y="3184"/>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65" name="Picture 35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08" y="3184"/>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66" name="Picture 35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75" y="3184"/>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67" name="Picture 35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641" y="3184"/>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68" name="Picture 35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08" y="3184"/>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69" name="Picture 35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74" y="3184"/>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70" name="Picture 35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841" y="3184"/>
              <a:ext cx="6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71" name="Picture 35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908" y="3184"/>
              <a:ext cx="6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72" name="Picture 359"/>
            <p:cNvPicPr>
              <a:picLocks noChangeAspect="1" noChangeArrowheads="1"/>
            </p:cNvPicPr>
            <p:nvPr/>
          </p:nvPicPr>
          <p:blipFill>
            <a:blip r:embed="rId3">
              <a:extLst>
                <a:ext uri="{28A0092B-C50C-407E-A947-70E740481C1C}">
                  <a14:useLocalDpi xmlns:a14="http://schemas.microsoft.com/office/drawing/2010/main" val="0"/>
                </a:ext>
              </a:extLst>
            </a:blip>
            <a:srcRect t="87500" r="37500"/>
            <a:stretch>
              <a:fillRect/>
            </a:stretch>
          </p:blipFill>
          <p:spPr bwMode="auto">
            <a:xfrm>
              <a:off x="2974" y="3184"/>
              <a:ext cx="39"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41" name="Group 376"/>
          <p:cNvGrpSpPr>
            <a:grpSpLocks/>
          </p:cNvGrpSpPr>
          <p:nvPr/>
        </p:nvGrpSpPr>
        <p:grpSpPr bwMode="auto">
          <a:xfrm>
            <a:off x="3241675" y="4730750"/>
            <a:ext cx="1541463" cy="11113"/>
            <a:chOff x="2042" y="2980"/>
            <a:chExt cx="971" cy="7"/>
          </a:xfrm>
        </p:grpSpPr>
        <p:pic>
          <p:nvPicPr>
            <p:cNvPr id="18643" name="Picture 36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042" y="2980"/>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4" name="Picture 36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08" y="2980"/>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5" name="Picture 36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75" y="2980"/>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6" name="Picture 36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242" y="2980"/>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7" name="Picture 36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08" y="2980"/>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8" name="Picture 36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75" y="2980"/>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9" name="Picture 36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441" y="2980"/>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50" name="Picture 36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08" y="2980"/>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51" name="Picture 36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75" y="2980"/>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52" name="Picture 37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641" y="2980"/>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53" name="Picture 37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08" y="2980"/>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54" name="Picture 37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74" y="2980"/>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55" name="Picture 37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841" y="2980"/>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56" name="Picture 37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908" y="2980"/>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57" name="Picture 375"/>
            <p:cNvPicPr>
              <a:picLocks noChangeAspect="1" noChangeArrowheads="1"/>
            </p:cNvPicPr>
            <p:nvPr/>
          </p:nvPicPr>
          <p:blipFill>
            <a:blip r:embed="rId3">
              <a:extLst>
                <a:ext uri="{28A0092B-C50C-407E-A947-70E740481C1C}">
                  <a14:useLocalDpi xmlns:a14="http://schemas.microsoft.com/office/drawing/2010/main" val="0"/>
                </a:ext>
              </a:extLst>
            </a:blip>
            <a:srcRect t="87500" r="37500"/>
            <a:stretch>
              <a:fillRect/>
            </a:stretch>
          </p:blipFill>
          <p:spPr bwMode="auto">
            <a:xfrm>
              <a:off x="2974" y="2980"/>
              <a:ext cx="39"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42" name="Group 392"/>
          <p:cNvGrpSpPr>
            <a:grpSpLocks/>
          </p:cNvGrpSpPr>
          <p:nvPr/>
        </p:nvGrpSpPr>
        <p:grpSpPr bwMode="auto">
          <a:xfrm>
            <a:off x="3241675" y="4568825"/>
            <a:ext cx="1541463" cy="12700"/>
            <a:chOff x="2042" y="2878"/>
            <a:chExt cx="971" cy="8"/>
          </a:xfrm>
        </p:grpSpPr>
        <p:pic>
          <p:nvPicPr>
            <p:cNvPr id="18628" name="Picture 37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042" y="2878"/>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29" name="Picture 37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08" y="2878"/>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0" name="Picture 37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75" y="2878"/>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1" name="Picture 38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242" y="2878"/>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2" name="Picture 38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08" y="2878"/>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3" name="Picture 38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75" y="2878"/>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4" name="Picture 38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441" y="2878"/>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5" name="Picture 38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08" y="2878"/>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6" name="Picture 38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75" y="2878"/>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 name="Picture 38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641" y="2878"/>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8" name="Picture 38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08" y="2878"/>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9" name="Picture 38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74" y="2878"/>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0" name="Picture 38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841" y="2878"/>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1" name="Picture 39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908" y="2878"/>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2" name="Picture 391"/>
            <p:cNvPicPr>
              <a:picLocks noChangeAspect="1" noChangeArrowheads="1"/>
            </p:cNvPicPr>
            <p:nvPr/>
          </p:nvPicPr>
          <p:blipFill>
            <a:blip r:embed="rId3">
              <a:extLst>
                <a:ext uri="{28A0092B-C50C-407E-A947-70E740481C1C}">
                  <a14:useLocalDpi xmlns:a14="http://schemas.microsoft.com/office/drawing/2010/main" val="0"/>
                </a:ext>
              </a:extLst>
            </a:blip>
            <a:srcRect t="87500" r="37500"/>
            <a:stretch>
              <a:fillRect/>
            </a:stretch>
          </p:blipFill>
          <p:spPr bwMode="auto">
            <a:xfrm>
              <a:off x="2974" y="2878"/>
              <a:ext cx="39"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43" name="Group 408"/>
          <p:cNvGrpSpPr>
            <a:grpSpLocks/>
          </p:cNvGrpSpPr>
          <p:nvPr/>
        </p:nvGrpSpPr>
        <p:grpSpPr bwMode="auto">
          <a:xfrm>
            <a:off x="3241675" y="4408488"/>
            <a:ext cx="1541463" cy="11112"/>
            <a:chOff x="2042" y="2777"/>
            <a:chExt cx="971" cy="7"/>
          </a:xfrm>
        </p:grpSpPr>
        <p:pic>
          <p:nvPicPr>
            <p:cNvPr id="18613" name="Picture 39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042" y="2777"/>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14" name="Picture 39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08" y="2777"/>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15" name="Picture 39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75" y="2777"/>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16" name="Picture 39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242" y="2777"/>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17" name="Picture 39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08" y="2777"/>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18" name="Picture 39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75" y="2777"/>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19" name="Picture 39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441" y="2777"/>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20" name="Picture 40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08" y="2777"/>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21" name="Picture 40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75" y="2777"/>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22" name="Picture 40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641" y="2777"/>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23" name="Picture 40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08" y="2777"/>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24" name="Picture 40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74" y="2777"/>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25" name="Picture 40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841" y="2777"/>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26" name="Picture 40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908" y="2777"/>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27" name="Picture 407"/>
            <p:cNvPicPr>
              <a:picLocks noChangeAspect="1" noChangeArrowheads="1"/>
            </p:cNvPicPr>
            <p:nvPr/>
          </p:nvPicPr>
          <p:blipFill>
            <a:blip r:embed="rId3">
              <a:extLst>
                <a:ext uri="{28A0092B-C50C-407E-A947-70E740481C1C}">
                  <a14:useLocalDpi xmlns:a14="http://schemas.microsoft.com/office/drawing/2010/main" val="0"/>
                </a:ext>
              </a:extLst>
            </a:blip>
            <a:srcRect t="87500" r="37500"/>
            <a:stretch>
              <a:fillRect/>
            </a:stretch>
          </p:blipFill>
          <p:spPr bwMode="auto">
            <a:xfrm>
              <a:off x="2974" y="2777"/>
              <a:ext cx="39"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44" name="Group 424"/>
          <p:cNvGrpSpPr>
            <a:grpSpLocks/>
          </p:cNvGrpSpPr>
          <p:nvPr/>
        </p:nvGrpSpPr>
        <p:grpSpPr bwMode="auto">
          <a:xfrm>
            <a:off x="3241675" y="4244975"/>
            <a:ext cx="1541463" cy="12700"/>
            <a:chOff x="2042" y="2674"/>
            <a:chExt cx="971" cy="8"/>
          </a:xfrm>
        </p:grpSpPr>
        <p:pic>
          <p:nvPicPr>
            <p:cNvPr id="18598" name="Picture 40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042" y="2674"/>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99" name="Picture 41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08" y="2674"/>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0" name="Picture 41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75" y="2674"/>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1" name="Picture 41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242" y="2674"/>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2" name="Picture 41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08" y="2674"/>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3" name="Picture 41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75" y="2674"/>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4" name="Picture 41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441" y="2674"/>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5" name="Picture 41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08" y="2674"/>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6" name="Picture 41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75" y="2674"/>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7" name="Picture 41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641" y="2674"/>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8" name="Picture 41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08" y="2674"/>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9" name="Picture 42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74" y="2674"/>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10" name="Picture 42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841" y="2674"/>
              <a:ext cx="6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11" name="Picture 42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908" y="2674"/>
              <a:ext cx="6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12" name="Picture 423"/>
            <p:cNvPicPr>
              <a:picLocks noChangeAspect="1" noChangeArrowheads="1"/>
            </p:cNvPicPr>
            <p:nvPr/>
          </p:nvPicPr>
          <p:blipFill>
            <a:blip r:embed="rId3">
              <a:extLst>
                <a:ext uri="{28A0092B-C50C-407E-A947-70E740481C1C}">
                  <a14:useLocalDpi xmlns:a14="http://schemas.microsoft.com/office/drawing/2010/main" val="0"/>
                </a:ext>
              </a:extLst>
            </a:blip>
            <a:srcRect t="87500" r="37500"/>
            <a:stretch>
              <a:fillRect/>
            </a:stretch>
          </p:blipFill>
          <p:spPr bwMode="auto">
            <a:xfrm>
              <a:off x="2974" y="2674"/>
              <a:ext cx="39"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45" name="Group 440"/>
          <p:cNvGrpSpPr>
            <a:grpSpLocks/>
          </p:cNvGrpSpPr>
          <p:nvPr/>
        </p:nvGrpSpPr>
        <p:grpSpPr bwMode="auto">
          <a:xfrm>
            <a:off x="3241675" y="4084638"/>
            <a:ext cx="1541463" cy="11112"/>
            <a:chOff x="2042" y="2573"/>
            <a:chExt cx="971" cy="7"/>
          </a:xfrm>
        </p:grpSpPr>
        <p:pic>
          <p:nvPicPr>
            <p:cNvPr id="18583" name="Picture 42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042" y="2573"/>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84" name="Picture 42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08" y="2573"/>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85" name="Picture 42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175" y="2573"/>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86" name="Picture 42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242" y="2573"/>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87" name="Picture 429"/>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08" y="2573"/>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88" name="Picture 430"/>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375" y="2573"/>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89" name="Picture 431"/>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441" y="2573"/>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90" name="Picture 432"/>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08" y="2573"/>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91" name="Picture 433"/>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575" y="2573"/>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92" name="Picture 434"/>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641" y="2573"/>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93" name="Picture 435"/>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08" y="2573"/>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94" name="Picture 436"/>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774" y="2573"/>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95" name="Picture 437"/>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841" y="2573"/>
              <a:ext cx="6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96" name="Picture 438"/>
            <p:cNvPicPr>
              <a:picLocks noChangeAspect="1" noChangeArrowheads="1"/>
            </p:cNvPicPr>
            <p:nvPr/>
          </p:nvPicPr>
          <p:blipFill>
            <a:blip r:embed="rId3">
              <a:extLst>
                <a:ext uri="{28A0092B-C50C-407E-A947-70E740481C1C}">
                  <a14:useLocalDpi xmlns:a14="http://schemas.microsoft.com/office/drawing/2010/main" val="0"/>
                </a:ext>
              </a:extLst>
            </a:blip>
            <a:srcRect t="87500"/>
            <a:stretch>
              <a:fillRect/>
            </a:stretch>
          </p:blipFill>
          <p:spPr bwMode="auto">
            <a:xfrm>
              <a:off x="2908" y="2573"/>
              <a:ext cx="66"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97" name="Picture 439"/>
            <p:cNvPicPr>
              <a:picLocks noChangeAspect="1" noChangeArrowheads="1"/>
            </p:cNvPicPr>
            <p:nvPr/>
          </p:nvPicPr>
          <p:blipFill>
            <a:blip r:embed="rId3">
              <a:extLst>
                <a:ext uri="{28A0092B-C50C-407E-A947-70E740481C1C}">
                  <a14:useLocalDpi xmlns:a14="http://schemas.microsoft.com/office/drawing/2010/main" val="0"/>
                </a:ext>
              </a:extLst>
            </a:blip>
            <a:srcRect t="87500" r="37500"/>
            <a:stretch>
              <a:fillRect/>
            </a:stretch>
          </p:blipFill>
          <p:spPr bwMode="auto">
            <a:xfrm>
              <a:off x="2974" y="2573"/>
              <a:ext cx="39"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546" name="Line 441"/>
          <p:cNvSpPr>
            <a:spLocks noChangeShapeType="1"/>
          </p:cNvSpPr>
          <p:nvPr/>
        </p:nvSpPr>
        <p:spPr bwMode="auto">
          <a:xfrm>
            <a:off x="3049588" y="4892675"/>
            <a:ext cx="191135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7" name="Line 442"/>
          <p:cNvSpPr>
            <a:spLocks noChangeShapeType="1"/>
          </p:cNvSpPr>
          <p:nvPr/>
        </p:nvSpPr>
        <p:spPr bwMode="auto">
          <a:xfrm flipH="1" flipV="1">
            <a:off x="4913313" y="4837113"/>
            <a:ext cx="47625" cy="555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8" name="Line 443"/>
          <p:cNvSpPr>
            <a:spLocks noChangeShapeType="1"/>
          </p:cNvSpPr>
          <p:nvPr/>
        </p:nvSpPr>
        <p:spPr bwMode="auto">
          <a:xfrm flipH="1">
            <a:off x="4913313" y="4892675"/>
            <a:ext cx="47625" cy="539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9" name="Line 444"/>
          <p:cNvSpPr>
            <a:spLocks noChangeShapeType="1"/>
          </p:cNvSpPr>
          <p:nvPr/>
        </p:nvSpPr>
        <p:spPr bwMode="auto">
          <a:xfrm>
            <a:off x="4913313" y="4837113"/>
            <a:ext cx="1587" cy="1095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0" name="Line 445"/>
          <p:cNvSpPr>
            <a:spLocks noChangeShapeType="1"/>
          </p:cNvSpPr>
          <p:nvPr/>
        </p:nvSpPr>
        <p:spPr bwMode="auto">
          <a:xfrm>
            <a:off x="4926013" y="4851400"/>
            <a:ext cx="1587" cy="809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1" name="Line 446"/>
          <p:cNvSpPr>
            <a:spLocks noChangeShapeType="1"/>
          </p:cNvSpPr>
          <p:nvPr/>
        </p:nvSpPr>
        <p:spPr bwMode="auto">
          <a:xfrm>
            <a:off x="4938713" y="4864100"/>
            <a:ext cx="1587" cy="555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2" name="Line 447"/>
          <p:cNvSpPr>
            <a:spLocks noChangeShapeType="1"/>
          </p:cNvSpPr>
          <p:nvPr/>
        </p:nvSpPr>
        <p:spPr bwMode="auto">
          <a:xfrm>
            <a:off x="4951413" y="4878388"/>
            <a:ext cx="1587" cy="269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3" name="Line 448"/>
          <p:cNvSpPr>
            <a:spLocks noChangeShapeType="1"/>
          </p:cNvSpPr>
          <p:nvPr/>
        </p:nvSpPr>
        <p:spPr bwMode="auto">
          <a:xfrm flipV="1">
            <a:off x="4006850" y="3879850"/>
            <a:ext cx="1588" cy="20240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4" name="Line 449"/>
          <p:cNvSpPr>
            <a:spLocks noChangeShapeType="1"/>
          </p:cNvSpPr>
          <p:nvPr/>
        </p:nvSpPr>
        <p:spPr bwMode="auto">
          <a:xfrm>
            <a:off x="4006850" y="3879850"/>
            <a:ext cx="49213" cy="555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5" name="Line 450"/>
          <p:cNvSpPr>
            <a:spLocks noChangeShapeType="1"/>
          </p:cNvSpPr>
          <p:nvPr/>
        </p:nvSpPr>
        <p:spPr bwMode="auto">
          <a:xfrm flipH="1">
            <a:off x="3956050" y="3879850"/>
            <a:ext cx="49213" cy="555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6" name="Line 451"/>
          <p:cNvSpPr>
            <a:spLocks noChangeShapeType="1"/>
          </p:cNvSpPr>
          <p:nvPr/>
        </p:nvSpPr>
        <p:spPr bwMode="auto">
          <a:xfrm>
            <a:off x="3956050" y="3935413"/>
            <a:ext cx="10001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7" name="Line 452"/>
          <p:cNvSpPr>
            <a:spLocks noChangeShapeType="1"/>
          </p:cNvSpPr>
          <p:nvPr/>
        </p:nvSpPr>
        <p:spPr bwMode="auto">
          <a:xfrm>
            <a:off x="3968750" y="3921125"/>
            <a:ext cx="74613"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8" name="Line 453"/>
          <p:cNvSpPr>
            <a:spLocks noChangeShapeType="1"/>
          </p:cNvSpPr>
          <p:nvPr/>
        </p:nvSpPr>
        <p:spPr bwMode="auto">
          <a:xfrm>
            <a:off x="3981450" y="3906838"/>
            <a:ext cx="4921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9" name="Line 454"/>
          <p:cNvSpPr>
            <a:spLocks noChangeShapeType="1"/>
          </p:cNvSpPr>
          <p:nvPr/>
        </p:nvSpPr>
        <p:spPr bwMode="auto">
          <a:xfrm>
            <a:off x="3994150" y="3894138"/>
            <a:ext cx="2381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0" name="Rectangle 455"/>
          <p:cNvSpPr>
            <a:spLocks noChangeArrowheads="1"/>
          </p:cNvSpPr>
          <p:nvPr/>
        </p:nvSpPr>
        <p:spPr bwMode="auto">
          <a:xfrm>
            <a:off x="3916363" y="3570288"/>
            <a:ext cx="142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61" name="Rectangle 456"/>
          <p:cNvSpPr>
            <a:spLocks noChangeArrowheads="1"/>
          </p:cNvSpPr>
          <p:nvPr/>
        </p:nvSpPr>
        <p:spPr bwMode="auto">
          <a:xfrm>
            <a:off x="3916363" y="3573463"/>
            <a:ext cx="1619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i="1">
                <a:solidFill>
                  <a:srgbClr val="000000"/>
                </a:solidFill>
                <a:latin typeface="Arial" pitchFamily="34" charset="0"/>
              </a:rPr>
              <a:t>y</a:t>
            </a:r>
            <a:endParaRPr lang="en-US"/>
          </a:p>
        </p:txBody>
      </p:sp>
      <p:sp>
        <p:nvSpPr>
          <p:cNvPr id="18562" name="Rectangle 457"/>
          <p:cNvSpPr>
            <a:spLocks noChangeArrowheads="1"/>
          </p:cNvSpPr>
          <p:nvPr/>
        </p:nvSpPr>
        <p:spPr bwMode="auto">
          <a:xfrm>
            <a:off x="4760913" y="4973638"/>
            <a:ext cx="1539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63" name="Rectangle 458"/>
          <p:cNvSpPr>
            <a:spLocks noChangeArrowheads="1"/>
          </p:cNvSpPr>
          <p:nvPr/>
        </p:nvSpPr>
        <p:spPr bwMode="auto">
          <a:xfrm>
            <a:off x="4757738" y="497681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Arial" pitchFamily="34" charset="0"/>
              </a:rPr>
              <a:t>5</a:t>
            </a:r>
            <a:endParaRPr lang="en-US" b="1">
              <a:solidFill>
                <a:srgbClr val="CC3399"/>
              </a:solidFill>
            </a:endParaRPr>
          </a:p>
        </p:txBody>
      </p:sp>
      <p:sp>
        <p:nvSpPr>
          <p:cNvPr id="18564" name="Rectangle 459"/>
          <p:cNvSpPr>
            <a:spLocks noChangeArrowheads="1"/>
          </p:cNvSpPr>
          <p:nvPr/>
        </p:nvSpPr>
        <p:spPr bwMode="auto">
          <a:xfrm>
            <a:off x="3125788" y="4892675"/>
            <a:ext cx="282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65" name="Rectangle 460"/>
          <p:cNvSpPr>
            <a:spLocks noChangeArrowheads="1"/>
          </p:cNvSpPr>
          <p:nvPr/>
        </p:nvSpPr>
        <p:spPr bwMode="auto">
          <a:xfrm>
            <a:off x="3125788" y="4900613"/>
            <a:ext cx="1571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Arial" pitchFamily="34" charset="0"/>
              </a:rPr>
              <a:t>–</a:t>
            </a:r>
            <a:endParaRPr lang="en-US"/>
          </a:p>
        </p:txBody>
      </p:sp>
      <p:sp>
        <p:nvSpPr>
          <p:cNvPr id="18566" name="Rectangle 461"/>
          <p:cNvSpPr>
            <a:spLocks noChangeArrowheads="1"/>
          </p:cNvSpPr>
          <p:nvPr/>
        </p:nvSpPr>
        <p:spPr bwMode="auto">
          <a:xfrm>
            <a:off x="3209925" y="489426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Arial" pitchFamily="34" charset="0"/>
              </a:rPr>
              <a:t>5</a:t>
            </a:r>
            <a:endParaRPr lang="en-US" b="1">
              <a:solidFill>
                <a:srgbClr val="CC3399"/>
              </a:solidFill>
            </a:endParaRPr>
          </a:p>
        </p:txBody>
      </p:sp>
      <p:sp>
        <p:nvSpPr>
          <p:cNvPr id="18567" name="Rectangle 462"/>
          <p:cNvSpPr>
            <a:spLocks noChangeArrowheads="1"/>
          </p:cNvSpPr>
          <p:nvPr/>
        </p:nvSpPr>
        <p:spPr bwMode="auto">
          <a:xfrm>
            <a:off x="3840163" y="3975100"/>
            <a:ext cx="157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68" name="Rectangle 463"/>
          <p:cNvSpPr>
            <a:spLocks noChangeArrowheads="1"/>
          </p:cNvSpPr>
          <p:nvPr/>
        </p:nvSpPr>
        <p:spPr bwMode="auto">
          <a:xfrm>
            <a:off x="3840163" y="397827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Arial" pitchFamily="34" charset="0"/>
              </a:rPr>
              <a:t>5</a:t>
            </a:r>
            <a:endParaRPr lang="en-US" b="1">
              <a:solidFill>
                <a:srgbClr val="CC3399"/>
              </a:solidFill>
            </a:endParaRPr>
          </a:p>
        </p:txBody>
      </p:sp>
      <p:sp>
        <p:nvSpPr>
          <p:cNvPr id="18569" name="Rectangle 464"/>
          <p:cNvSpPr>
            <a:spLocks noChangeArrowheads="1"/>
          </p:cNvSpPr>
          <p:nvPr/>
        </p:nvSpPr>
        <p:spPr bwMode="auto">
          <a:xfrm>
            <a:off x="3765550" y="5634038"/>
            <a:ext cx="280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70" name="Rectangle 465"/>
          <p:cNvSpPr>
            <a:spLocks noChangeArrowheads="1"/>
          </p:cNvSpPr>
          <p:nvPr/>
        </p:nvSpPr>
        <p:spPr bwMode="auto">
          <a:xfrm>
            <a:off x="3762375" y="5637213"/>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CC3399"/>
                </a:solidFill>
                <a:latin typeface="Arial" pitchFamily="34" charset="0"/>
              </a:rPr>
              <a:t>–5</a:t>
            </a:r>
            <a:endParaRPr lang="en-US" b="1">
              <a:solidFill>
                <a:srgbClr val="CC3399"/>
              </a:solidFill>
            </a:endParaRPr>
          </a:p>
        </p:txBody>
      </p:sp>
      <p:grpSp>
        <p:nvGrpSpPr>
          <p:cNvPr id="18571" name="Group 469"/>
          <p:cNvGrpSpPr>
            <a:grpSpLocks/>
          </p:cNvGrpSpPr>
          <p:nvPr/>
        </p:nvGrpSpPr>
        <p:grpSpPr bwMode="auto">
          <a:xfrm>
            <a:off x="2908300" y="3879850"/>
            <a:ext cx="2066925" cy="1485900"/>
            <a:chOff x="1832" y="2444"/>
            <a:chExt cx="1302" cy="936"/>
          </a:xfrm>
        </p:grpSpPr>
        <p:sp>
          <p:nvSpPr>
            <p:cNvPr id="18580" name="Freeform 466"/>
            <p:cNvSpPr>
              <a:spLocks/>
            </p:cNvSpPr>
            <p:nvPr/>
          </p:nvSpPr>
          <p:spPr bwMode="auto">
            <a:xfrm>
              <a:off x="1933" y="2513"/>
              <a:ext cx="1101" cy="796"/>
            </a:xfrm>
            <a:custGeom>
              <a:avLst/>
              <a:gdLst>
                <a:gd name="T0" fmla="*/ 0 w 1101"/>
                <a:gd name="T1" fmla="*/ 783 h 796"/>
                <a:gd name="T2" fmla="*/ 8 w 1101"/>
                <a:gd name="T3" fmla="*/ 796 h 796"/>
                <a:gd name="T4" fmla="*/ 1101 w 1101"/>
                <a:gd name="T5" fmla="*/ 14 h 796"/>
                <a:gd name="T6" fmla="*/ 1093 w 1101"/>
                <a:gd name="T7" fmla="*/ 0 h 796"/>
                <a:gd name="T8" fmla="*/ 0 w 1101"/>
                <a:gd name="T9" fmla="*/ 783 h 7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1" h="796">
                  <a:moveTo>
                    <a:pt x="0" y="783"/>
                  </a:moveTo>
                  <a:lnTo>
                    <a:pt x="8" y="796"/>
                  </a:lnTo>
                  <a:lnTo>
                    <a:pt x="1101" y="14"/>
                  </a:lnTo>
                  <a:lnTo>
                    <a:pt x="1093" y="0"/>
                  </a:lnTo>
                  <a:lnTo>
                    <a:pt x="0" y="7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1" name="Freeform 467"/>
            <p:cNvSpPr>
              <a:spLocks/>
            </p:cNvSpPr>
            <p:nvPr/>
          </p:nvSpPr>
          <p:spPr bwMode="auto">
            <a:xfrm>
              <a:off x="1832" y="3277"/>
              <a:ext cx="120" cy="103"/>
            </a:xfrm>
            <a:custGeom>
              <a:avLst/>
              <a:gdLst>
                <a:gd name="T0" fmla="*/ 104 w 120"/>
                <a:gd name="T1" fmla="*/ 25 h 103"/>
                <a:gd name="T2" fmla="*/ 88 w 120"/>
                <a:gd name="T3" fmla="*/ 0 h 103"/>
                <a:gd name="T4" fmla="*/ 0 w 120"/>
                <a:gd name="T5" fmla="*/ 103 h 103"/>
                <a:gd name="T6" fmla="*/ 120 w 120"/>
                <a:gd name="T7" fmla="*/ 51 h 103"/>
                <a:gd name="T8" fmla="*/ 104 w 120"/>
                <a:gd name="T9" fmla="*/ 25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03">
                  <a:moveTo>
                    <a:pt x="104" y="25"/>
                  </a:moveTo>
                  <a:lnTo>
                    <a:pt x="88" y="0"/>
                  </a:lnTo>
                  <a:lnTo>
                    <a:pt x="0" y="103"/>
                  </a:lnTo>
                  <a:lnTo>
                    <a:pt x="120" y="51"/>
                  </a:lnTo>
                  <a:lnTo>
                    <a:pt x="10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2" name="Freeform 468"/>
            <p:cNvSpPr>
              <a:spLocks/>
            </p:cNvSpPr>
            <p:nvPr/>
          </p:nvSpPr>
          <p:spPr bwMode="auto">
            <a:xfrm>
              <a:off x="3013" y="2444"/>
              <a:ext cx="121" cy="101"/>
            </a:xfrm>
            <a:custGeom>
              <a:avLst/>
              <a:gdLst>
                <a:gd name="T0" fmla="*/ 17 w 121"/>
                <a:gd name="T1" fmla="*/ 76 h 101"/>
                <a:gd name="T2" fmla="*/ 33 w 121"/>
                <a:gd name="T3" fmla="*/ 101 h 101"/>
                <a:gd name="T4" fmla="*/ 121 w 121"/>
                <a:gd name="T5" fmla="*/ 0 h 101"/>
                <a:gd name="T6" fmla="*/ 0 w 121"/>
                <a:gd name="T7" fmla="*/ 52 h 101"/>
                <a:gd name="T8" fmla="*/ 17 w 121"/>
                <a:gd name="T9" fmla="*/ 7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01">
                  <a:moveTo>
                    <a:pt x="17" y="76"/>
                  </a:moveTo>
                  <a:lnTo>
                    <a:pt x="33" y="101"/>
                  </a:lnTo>
                  <a:lnTo>
                    <a:pt x="121" y="0"/>
                  </a:lnTo>
                  <a:lnTo>
                    <a:pt x="0" y="52"/>
                  </a:lnTo>
                  <a:lnTo>
                    <a:pt x="17"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572" name="Text Box 5"/>
          <p:cNvSpPr txBox="1">
            <a:spLocks noChangeArrowheads="1"/>
          </p:cNvSpPr>
          <p:nvPr/>
        </p:nvSpPr>
        <p:spPr bwMode="auto">
          <a:xfrm>
            <a:off x="990600" y="228600"/>
            <a:ext cx="159385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a:solidFill>
                  <a:schemeClr val="accent2"/>
                </a:solidFill>
                <a:latin typeface="Arial" pitchFamily="34" charset="0"/>
              </a:rPr>
              <a:t>(A)  2</a:t>
            </a:r>
            <a:r>
              <a:rPr lang="en-US" sz="1600" b="1" i="1">
                <a:solidFill>
                  <a:schemeClr val="accent2"/>
                </a:solidFill>
                <a:latin typeface="Arial" pitchFamily="34" charset="0"/>
              </a:rPr>
              <a:t>x</a:t>
            </a:r>
            <a:r>
              <a:rPr lang="en-US" sz="1600" b="1">
                <a:solidFill>
                  <a:schemeClr val="accent2"/>
                </a:solidFill>
                <a:latin typeface="Arial" pitchFamily="34" charset="0"/>
              </a:rPr>
              <a:t> – 3</a:t>
            </a:r>
            <a:r>
              <a:rPr lang="en-US" sz="1600" b="1" i="1">
                <a:solidFill>
                  <a:schemeClr val="accent2"/>
                </a:solidFill>
                <a:latin typeface="Arial" pitchFamily="34" charset="0"/>
              </a:rPr>
              <a:t>y</a:t>
            </a:r>
            <a:r>
              <a:rPr lang="en-US" sz="1600" b="1">
                <a:solidFill>
                  <a:schemeClr val="accent2"/>
                </a:solidFill>
                <a:latin typeface="Arial" pitchFamily="34" charset="0"/>
              </a:rPr>
              <a:t>= 2</a:t>
            </a:r>
          </a:p>
          <a:p>
            <a:r>
              <a:rPr lang="en-US" sz="1800" b="1">
                <a:solidFill>
                  <a:schemeClr val="accent2"/>
                </a:solidFill>
                <a:latin typeface="Arial" pitchFamily="34" charset="0"/>
              </a:rPr>
              <a:t>       </a:t>
            </a:r>
            <a:r>
              <a:rPr lang="en-US" sz="1800" b="1" i="1">
                <a:solidFill>
                  <a:schemeClr val="accent2"/>
                </a:solidFill>
                <a:latin typeface="Arial" pitchFamily="34" charset="0"/>
              </a:rPr>
              <a:t>x</a:t>
            </a:r>
            <a:r>
              <a:rPr lang="en-US" sz="1800" b="1">
                <a:solidFill>
                  <a:schemeClr val="accent2"/>
                </a:solidFill>
                <a:latin typeface="Arial" pitchFamily="34" charset="0"/>
              </a:rPr>
              <a:t> + 2</a:t>
            </a:r>
            <a:r>
              <a:rPr lang="en-US" sz="1800" b="1" i="1">
                <a:solidFill>
                  <a:schemeClr val="accent2"/>
                </a:solidFill>
                <a:latin typeface="Arial" pitchFamily="34" charset="0"/>
              </a:rPr>
              <a:t>y</a:t>
            </a:r>
            <a:r>
              <a:rPr lang="en-US" sz="1800" b="1">
                <a:solidFill>
                  <a:schemeClr val="accent2"/>
                </a:solidFill>
                <a:latin typeface="Arial" pitchFamily="34" charset="0"/>
              </a:rPr>
              <a:t>= 8</a:t>
            </a:r>
          </a:p>
        </p:txBody>
      </p:sp>
      <p:sp>
        <p:nvSpPr>
          <p:cNvPr id="18573" name="Text Box 6"/>
          <p:cNvSpPr txBox="1">
            <a:spLocks noChangeArrowheads="1"/>
          </p:cNvSpPr>
          <p:nvPr/>
        </p:nvSpPr>
        <p:spPr bwMode="auto">
          <a:xfrm>
            <a:off x="3390900" y="1752600"/>
            <a:ext cx="17145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dirty="0">
                <a:solidFill>
                  <a:schemeClr val="accent2"/>
                </a:solidFill>
                <a:latin typeface="Arial" pitchFamily="34" charset="0"/>
              </a:rPr>
              <a:t>(B)  4</a:t>
            </a:r>
            <a:r>
              <a:rPr lang="en-US" sz="1600" b="1" i="1" dirty="0">
                <a:solidFill>
                  <a:schemeClr val="accent2"/>
                </a:solidFill>
                <a:latin typeface="Arial" pitchFamily="34" charset="0"/>
              </a:rPr>
              <a:t>x</a:t>
            </a:r>
            <a:r>
              <a:rPr lang="en-US" sz="1600" b="1" dirty="0">
                <a:solidFill>
                  <a:schemeClr val="accent2"/>
                </a:solidFill>
                <a:latin typeface="Arial" pitchFamily="34" charset="0"/>
              </a:rPr>
              <a:t> + 6</a:t>
            </a:r>
            <a:r>
              <a:rPr lang="en-US" sz="1600" b="1" i="1" dirty="0">
                <a:solidFill>
                  <a:schemeClr val="accent2"/>
                </a:solidFill>
                <a:latin typeface="Arial" pitchFamily="34" charset="0"/>
              </a:rPr>
              <a:t>y</a:t>
            </a:r>
            <a:r>
              <a:rPr lang="en-US" sz="1600" b="1" dirty="0">
                <a:solidFill>
                  <a:schemeClr val="accent2"/>
                </a:solidFill>
                <a:latin typeface="Arial" pitchFamily="34" charset="0"/>
              </a:rPr>
              <a:t>= 12</a:t>
            </a:r>
            <a:endParaRPr lang="en-US" sz="1800" b="1" dirty="0">
              <a:solidFill>
                <a:schemeClr val="accent2"/>
              </a:solidFill>
              <a:latin typeface="Arial" pitchFamily="34" charset="0"/>
            </a:endParaRPr>
          </a:p>
          <a:p>
            <a:r>
              <a:rPr lang="en-US" sz="1800" dirty="0">
                <a:solidFill>
                  <a:schemeClr val="accent2"/>
                </a:solidFill>
                <a:latin typeface="Arial" pitchFamily="34" charset="0"/>
              </a:rPr>
              <a:t>       </a:t>
            </a:r>
            <a:r>
              <a:rPr lang="en-US" sz="1600" b="1" dirty="0">
                <a:solidFill>
                  <a:schemeClr val="accent2"/>
                </a:solidFill>
                <a:latin typeface="Arial" pitchFamily="34" charset="0"/>
              </a:rPr>
              <a:t>2</a:t>
            </a:r>
            <a:r>
              <a:rPr lang="en-US" sz="1600" b="1" i="1" dirty="0">
                <a:solidFill>
                  <a:schemeClr val="accent2"/>
                </a:solidFill>
                <a:latin typeface="Arial" pitchFamily="34" charset="0"/>
              </a:rPr>
              <a:t>x</a:t>
            </a:r>
            <a:r>
              <a:rPr lang="en-US" sz="1600" b="1" dirty="0">
                <a:solidFill>
                  <a:schemeClr val="accent2"/>
                </a:solidFill>
                <a:latin typeface="Arial" pitchFamily="34" charset="0"/>
              </a:rPr>
              <a:t> + 3</a:t>
            </a:r>
            <a:r>
              <a:rPr lang="en-US" sz="1600" b="1" i="1" dirty="0">
                <a:solidFill>
                  <a:schemeClr val="accent2"/>
                </a:solidFill>
                <a:latin typeface="Arial" pitchFamily="34" charset="0"/>
              </a:rPr>
              <a:t>y</a:t>
            </a:r>
            <a:r>
              <a:rPr lang="en-US" sz="1600" b="1" dirty="0">
                <a:solidFill>
                  <a:schemeClr val="accent2"/>
                </a:solidFill>
                <a:latin typeface="Arial" pitchFamily="34" charset="0"/>
              </a:rPr>
              <a:t>= –6</a:t>
            </a:r>
            <a:endParaRPr lang="en-US" dirty="0">
              <a:solidFill>
                <a:schemeClr val="accent2"/>
              </a:solidFill>
              <a:latin typeface="Arial" pitchFamily="34" charset="0"/>
            </a:endParaRPr>
          </a:p>
        </p:txBody>
      </p:sp>
      <p:sp>
        <p:nvSpPr>
          <p:cNvPr id="18574" name="Text Box 7"/>
          <p:cNvSpPr txBox="1">
            <a:spLocks noChangeArrowheads="1"/>
          </p:cNvSpPr>
          <p:nvPr/>
        </p:nvSpPr>
        <p:spPr bwMode="auto">
          <a:xfrm>
            <a:off x="381000" y="3200400"/>
            <a:ext cx="294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800080"/>
                </a:solidFill>
                <a:latin typeface="Arial" pitchFamily="34" charset="0"/>
              </a:rPr>
              <a:t>Lines intersect at one point only.</a:t>
            </a:r>
          </a:p>
          <a:p>
            <a:r>
              <a:rPr lang="en-US" sz="1400" b="1">
                <a:solidFill>
                  <a:srgbClr val="800080"/>
                </a:solidFill>
                <a:latin typeface="Arial" pitchFamily="34" charset="0"/>
              </a:rPr>
              <a:t>Exactly one solution: </a:t>
            </a:r>
            <a:r>
              <a:rPr lang="en-US" sz="1400" b="1" i="1">
                <a:solidFill>
                  <a:srgbClr val="800080"/>
                </a:solidFill>
                <a:latin typeface="Arial" pitchFamily="34" charset="0"/>
              </a:rPr>
              <a:t>x</a:t>
            </a:r>
            <a:r>
              <a:rPr lang="en-US" sz="1400" b="1">
                <a:solidFill>
                  <a:srgbClr val="800080"/>
                </a:solidFill>
                <a:latin typeface="Arial" pitchFamily="34" charset="0"/>
              </a:rPr>
              <a:t> = 4, </a:t>
            </a:r>
            <a:r>
              <a:rPr lang="en-US" sz="1400" b="1" i="1">
                <a:solidFill>
                  <a:srgbClr val="800080"/>
                </a:solidFill>
                <a:latin typeface="Arial" pitchFamily="34" charset="0"/>
              </a:rPr>
              <a:t>y</a:t>
            </a:r>
            <a:r>
              <a:rPr lang="en-US" sz="1400" b="1">
                <a:solidFill>
                  <a:srgbClr val="800080"/>
                </a:solidFill>
                <a:latin typeface="Arial" pitchFamily="34" charset="0"/>
              </a:rPr>
              <a:t> = 2</a:t>
            </a:r>
          </a:p>
        </p:txBody>
      </p:sp>
      <p:sp>
        <p:nvSpPr>
          <p:cNvPr id="18575" name="Text Box 8"/>
          <p:cNvSpPr txBox="1">
            <a:spLocks noChangeArrowheads="1"/>
          </p:cNvSpPr>
          <p:nvPr/>
        </p:nvSpPr>
        <p:spPr bwMode="auto">
          <a:xfrm>
            <a:off x="5602288" y="3879850"/>
            <a:ext cx="1697037"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800080"/>
                </a:solidFill>
                <a:latin typeface="Arial" pitchFamily="34" charset="0"/>
              </a:rPr>
              <a:t>Lines are parallel </a:t>
            </a:r>
            <a:endParaRPr lang="en-US" sz="800" b="1" dirty="0">
              <a:solidFill>
                <a:srgbClr val="800080"/>
              </a:solidFill>
              <a:latin typeface="Arial" pitchFamily="34" charset="0"/>
            </a:endParaRPr>
          </a:p>
          <a:p>
            <a:pPr>
              <a:spcBef>
                <a:spcPts val="800"/>
              </a:spcBef>
              <a:spcAft>
                <a:spcPts val="800"/>
              </a:spcAft>
            </a:pPr>
            <a:r>
              <a:rPr lang="en-US" sz="1400" b="1" dirty="0">
                <a:solidFill>
                  <a:srgbClr val="800080"/>
                </a:solidFill>
                <a:latin typeface="Arial" pitchFamily="34" charset="0"/>
              </a:rPr>
              <a:t>No solution</a:t>
            </a:r>
            <a:r>
              <a:rPr lang="en-US" dirty="0">
                <a:solidFill>
                  <a:srgbClr val="800080"/>
                </a:solidFill>
                <a:latin typeface="Arial" pitchFamily="34" charset="0"/>
              </a:rPr>
              <a:t>.</a:t>
            </a:r>
            <a:endParaRPr lang="en-US" sz="1400" b="1" dirty="0">
              <a:solidFill>
                <a:srgbClr val="800080"/>
              </a:solidFill>
              <a:latin typeface="Arial" pitchFamily="34" charset="0"/>
            </a:endParaRPr>
          </a:p>
          <a:p>
            <a:endParaRPr lang="en-US" sz="1400" b="1" dirty="0">
              <a:solidFill>
                <a:srgbClr val="800080"/>
              </a:solidFill>
              <a:latin typeface="Arial" pitchFamily="34" charset="0"/>
            </a:endParaRPr>
          </a:p>
        </p:txBody>
      </p:sp>
      <p:sp>
        <p:nvSpPr>
          <p:cNvPr id="18576" name="Text Box 9"/>
          <p:cNvSpPr txBox="1">
            <a:spLocks noChangeArrowheads="1"/>
          </p:cNvSpPr>
          <p:nvPr/>
        </p:nvSpPr>
        <p:spPr bwMode="auto">
          <a:xfrm>
            <a:off x="990600" y="4495800"/>
            <a:ext cx="18288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800"/>
              </a:spcBef>
              <a:spcAft>
                <a:spcPts val="800"/>
              </a:spcAft>
            </a:pPr>
            <a:r>
              <a:rPr lang="en-US" sz="1600" b="1">
                <a:solidFill>
                  <a:schemeClr val="accent2"/>
                </a:solidFill>
                <a:latin typeface="Arial" pitchFamily="34" charset="0"/>
              </a:rPr>
              <a:t>(C)  2</a:t>
            </a:r>
            <a:r>
              <a:rPr lang="en-US" sz="1600" b="1" i="1">
                <a:solidFill>
                  <a:schemeClr val="accent2"/>
                </a:solidFill>
                <a:latin typeface="Arial" pitchFamily="34" charset="0"/>
              </a:rPr>
              <a:t>x</a:t>
            </a:r>
            <a:r>
              <a:rPr lang="en-US" sz="1600" b="1">
                <a:solidFill>
                  <a:schemeClr val="accent2"/>
                </a:solidFill>
                <a:latin typeface="Arial" pitchFamily="34" charset="0"/>
              </a:rPr>
              <a:t> – 3</a:t>
            </a:r>
            <a:r>
              <a:rPr lang="en-US" sz="1600" b="1" i="1">
                <a:solidFill>
                  <a:schemeClr val="accent2"/>
                </a:solidFill>
                <a:latin typeface="Arial" pitchFamily="34" charset="0"/>
              </a:rPr>
              <a:t>y </a:t>
            </a:r>
            <a:r>
              <a:rPr lang="en-US" sz="1600" b="1">
                <a:solidFill>
                  <a:schemeClr val="accent2"/>
                </a:solidFill>
                <a:latin typeface="Arial" pitchFamily="34" charset="0"/>
              </a:rPr>
              <a:t>= –6</a:t>
            </a:r>
          </a:p>
          <a:p>
            <a:pPr>
              <a:spcBef>
                <a:spcPts val="800"/>
              </a:spcBef>
              <a:spcAft>
                <a:spcPts val="800"/>
              </a:spcAft>
            </a:pPr>
            <a:r>
              <a:rPr lang="en-US" sz="1600" b="1">
                <a:solidFill>
                  <a:schemeClr val="accent2"/>
                </a:solidFill>
                <a:latin typeface="Arial" pitchFamily="34" charset="0"/>
              </a:rPr>
              <a:t>       –</a:t>
            </a:r>
            <a:r>
              <a:rPr lang="en-US" sz="1600" b="1" i="1">
                <a:solidFill>
                  <a:schemeClr val="accent2"/>
                </a:solidFill>
                <a:latin typeface="Arial" pitchFamily="34" charset="0"/>
              </a:rPr>
              <a:t>x</a:t>
            </a:r>
            <a:r>
              <a:rPr lang="en-US" sz="1600" b="1">
                <a:solidFill>
                  <a:schemeClr val="accent2"/>
                </a:solidFill>
                <a:latin typeface="Arial" pitchFamily="34" charset="0"/>
              </a:rPr>
              <a:t> + </a:t>
            </a:r>
            <a:r>
              <a:rPr lang="en-US" sz="1600" b="1" baseline="30000">
                <a:solidFill>
                  <a:schemeClr val="accent2"/>
                </a:solidFill>
                <a:latin typeface="Arial" pitchFamily="34" charset="0"/>
              </a:rPr>
              <a:t>3</a:t>
            </a:r>
            <a:r>
              <a:rPr lang="en-US" sz="1600" b="1">
                <a:solidFill>
                  <a:schemeClr val="accent2"/>
                </a:solidFill>
                <a:latin typeface="Arial" pitchFamily="34" charset="0"/>
              </a:rPr>
              <a:t>/</a:t>
            </a:r>
            <a:r>
              <a:rPr lang="en-US" sz="1600" b="1" baseline="-25000">
                <a:solidFill>
                  <a:schemeClr val="accent2"/>
                </a:solidFill>
                <a:latin typeface="Arial" pitchFamily="34" charset="0"/>
              </a:rPr>
              <a:t>2</a:t>
            </a:r>
            <a:r>
              <a:rPr lang="en-US" sz="1600" b="1">
                <a:solidFill>
                  <a:schemeClr val="accent2"/>
                </a:solidFill>
                <a:latin typeface="Arial" pitchFamily="34" charset="0"/>
              </a:rPr>
              <a:t> </a:t>
            </a:r>
            <a:r>
              <a:rPr lang="en-US" sz="1600" b="1" i="1">
                <a:solidFill>
                  <a:schemeClr val="accent2"/>
                </a:solidFill>
                <a:latin typeface="Arial" pitchFamily="34" charset="0"/>
              </a:rPr>
              <a:t>y</a:t>
            </a:r>
            <a:r>
              <a:rPr lang="en-US" sz="1600" b="1">
                <a:solidFill>
                  <a:schemeClr val="accent2"/>
                </a:solidFill>
                <a:latin typeface="Arial" pitchFamily="34" charset="0"/>
              </a:rPr>
              <a:t>  = 3</a:t>
            </a:r>
          </a:p>
          <a:p>
            <a:endParaRPr lang="en-US" sz="1600" b="1">
              <a:solidFill>
                <a:schemeClr val="accent2"/>
              </a:solidFill>
              <a:latin typeface="Arial" pitchFamily="34" charset="0"/>
            </a:endParaRPr>
          </a:p>
        </p:txBody>
      </p:sp>
      <p:sp>
        <p:nvSpPr>
          <p:cNvPr id="18577" name="Text Box 10"/>
          <p:cNvSpPr txBox="1">
            <a:spLocks noChangeArrowheads="1"/>
          </p:cNvSpPr>
          <p:nvPr/>
        </p:nvSpPr>
        <p:spPr bwMode="auto">
          <a:xfrm>
            <a:off x="3070225" y="5943600"/>
            <a:ext cx="3635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800080"/>
                </a:solidFill>
                <a:latin typeface="Arial" pitchFamily="34" charset="0"/>
              </a:rPr>
              <a:t>Lines coincide. Infinitely many solutions.</a:t>
            </a:r>
          </a:p>
        </p:txBody>
      </p:sp>
      <p:sp>
        <p:nvSpPr>
          <p:cNvPr id="18578" name="Text Box 11"/>
          <p:cNvSpPr txBox="1">
            <a:spLocks noChangeArrowheads="1"/>
          </p:cNvSpPr>
          <p:nvPr/>
        </p:nvSpPr>
        <p:spPr bwMode="auto">
          <a:xfrm>
            <a:off x="2908300" y="227013"/>
            <a:ext cx="5564188"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800" b="1" dirty="0">
                <a:latin typeface="Arial" pitchFamily="34" charset="0"/>
              </a:rPr>
              <a:t>Nature of Solutions to Systems </a:t>
            </a:r>
          </a:p>
          <a:p>
            <a:pPr algn="ctr"/>
            <a:r>
              <a:rPr lang="en-US" sz="2800" b="1" dirty="0">
                <a:latin typeface="Arial" pitchFamily="34" charset="0"/>
              </a:rPr>
              <a:t>of Equations</a:t>
            </a:r>
          </a:p>
          <a:p>
            <a:pPr algn="ctr"/>
            <a:endParaRPr lang="en-US" sz="2800" dirty="0"/>
          </a:p>
        </p:txBody>
      </p:sp>
      <p:sp>
        <p:nvSpPr>
          <p:cNvPr id="18579" name="Text Box 13"/>
          <p:cNvSpPr txBox="1">
            <a:spLocks noChangeArrowheads="1"/>
          </p:cNvSpPr>
          <p:nvPr/>
        </p:nvSpPr>
        <p:spPr bwMode="auto">
          <a:xfrm>
            <a:off x="8372475" y="6477000"/>
            <a:ext cx="695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a:latin typeface="Arial" pitchFamily="34" charset="0"/>
              </a:rPr>
              <a:t>8-1-85</a:t>
            </a:r>
          </a:p>
        </p:txBody>
      </p:sp>
    </p:spTree>
    <p:extLst>
      <p:ext uri="{BB962C8B-B14F-4D97-AF65-F5344CB8AC3E}">
        <p14:creationId xmlns:p14="http://schemas.microsoft.com/office/powerpoint/2010/main" val="26841709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285" y="-152400"/>
            <a:ext cx="8229600" cy="1143000"/>
          </a:xfrm>
        </p:spPr>
        <p:txBody>
          <a:bodyPr>
            <a:normAutofit fontScale="90000"/>
          </a:bodyPr>
          <a:lstStyle/>
          <a:p>
            <a:r>
              <a:rPr lang="en-US" dirty="0" smtClean="0"/>
              <a:t>Other applications: making inferences</a:t>
            </a:r>
            <a:endParaRPr lang="en-US" dirty="0"/>
          </a:p>
        </p:txBody>
      </p:sp>
      <p:sp>
        <p:nvSpPr>
          <p:cNvPr id="3" name="TextBox 2"/>
          <p:cNvSpPr txBox="1"/>
          <p:nvPr/>
        </p:nvSpPr>
        <p:spPr>
          <a:xfrm>
            <a:off x="672127" y="990600"/>
            <a:ext cx="7752735" cy="1323439"/>
          </a:xfrm>
          <a:prstGeom prst="rect">
            <a:avLst/>
          </a:prstGeom>
          <a:noFill/>
        </p:spPr>
        <p:txBody>
          <a:bodyPr wrap="square" rtlCol="0">
            <a:spAutoFit/>
          </a:bodyPr>
          <a:lstStyle/>
          <a:p>
            <a:pPr lvl="1"/>
            <a:r>
              <a:rPr lang="en-US" sz="2000" dirty="0"/>
              <a:t>A</a:t>
            </a:r>
            <a:r>
              <a:rPr lang="en-US" sz="2000" dirty="0" smtClean="0"/>
              <a:t>n NGO is running a refugee camp. Cost per day </a:t>
            </a:r>
            <a:r>
              <a:rPr lang="en-US" sz="2000" dirty="0"/>
              <a:t>is </a:t>
            </a:r>
            <a:r>
              <a:rPr lang="en-US" sz="2000" dirty="0" smtClean="0"/>
              <a:t>on average $1.50</a:t>
            </a:r>
            <a:r>
              <a:rPr lang="en-US" sz="2000" dirty="0"/>
              <a:t> for children and $4.00 for adults. On a certain day, 2200 people </a:t>
            </a:r>
            <a:r>
              <a:rPr lang="en-US" sz="2000" dirty="0" smtClean="0"/>
              <a:t>were living in the camp </a:t>
            </a:r>
            <a:r>
              <a:rPr lang="en-US" sz="2000" dirty="0"/>
              <a:t>and $5050 </a:t>
            </a:r>
            <a:r>
              <a:rPr lang="en-US" sz="2000" dirty="0" smtClean="0"/>
              <a:t>was spent that day. </a:t>
            </a:r>
            <a:r>
              <a:rPr lang="en-US" sz="2000" dirty="0"/>
              <a:t>How many children and how many adults </a:t>
            </a:r>
            <a:r>
              <a:rPr lang="en-US" sz="2000" dirty="0" smtClean="0"/>
              <a:t>are in the camp?</a:t>
            </a:r>
            <a:endParaRPr lang="en-US" sz="2000" dirty="0"/>
          </a:p>
        </p:txBody>
      </p:sp>
      <p:sp>
        <p:nvSpPr>
          <p:cNvPr id="4" name="Rectangle 3"/>
          <p:cNvSpPr/>
          <p:nvPr/>
        </p:nvSpPr>
        <p:spPr>
          <a:xfrm>
            <a:off x="1219200" y="2314039"/>
            <a:ext cx="4572000" cy="4801314"/>
          </a:xfrm>
          <a:prstGeom prst="rect">
            <a:avLst/>
          </a:prstGeom>
        </p:spPr>
        <p:txBody>
          <a:bodyPr>
            <a:spAutoFit/>
          </a:bodyPr>
          <a:lstStyle/>
          <a:p>
            <a:endParaRPr lang="en-US" dirty="0"/>
          </a:p>
          <a:p>
            <a:r>
              <a:rPr lang="en-US" dirty="0"/>
              <a:t>number of adults: </a:t>
            </a:r>
            <a:r>
              <a:rPr lang="en-US" i="1" dirty="0"/>
              <a:t>a</a:t>
            </a:r>
            <a:r>
              <a:rPr lang="en-US" dirty="0"/>
              <a:t/>
            </a:r>
            <a:br>
              <a:rPr lang="en-US" dirty="0"/>
            </a:br>
            <a:r>
              <a:rPr lang="en-US" dirty="0"/>
              <a:t>number of children: </a:t>
            </a:r>
            <a:r>
              <a:rPr lang="en-US" i="1" dirty="0"/>
              <a:t>c</a:t>
            </a:r>
            <a:endParaRPr lang="en-US" dirty="0"/>
          </a:p>
          <a:p>
            <a:r>
              <a:rPr lang="en-US" dirty="0"/>
              <a:t>total number: </a:t>
            </a:r>
            <a:r>
              <a:rPr lang="en-US" i="1" dirty="0"/>
              <a:t>a</a:t>
            </a:r>
            <a:r>
              <a:rPr lang="en-US" dirty="0"/>
              <a:t> + </a:t>
            </a:r>
            <a:r>
              <a:rPr lang="en-US" i="1" dirty="0"/>
              <a:t>c</a:t>
            </a:r>
            <a:r>
              <a:rPr lang="en-US" dirty="0"/>
              <a:t> = 2200 </a:t>
            </a:r>
            <a:br>
              <a:rPr lang="en-US" dirty="0"/>
            </a:br>
            <a:r>
              <a:rPr lang="en-US" dirty="0"/>
              <a:t>total </a:t>
            </a:r>
            <a:r>
              <a:rPr lang="en-US" dirty="0" smtClean="0"/>
              <a:t>cost:</a:t>
            </a:r>
            <a:r>
              <a:rPr lang="en-US" dirty="0"/>
              <a:t> 4</a:t>
            </a:r>
            <a:r>
              <a:rPr lang="en-US" i="1" dirty="0"/>
              <a:t>a</a:t>
            </a:r>
            <a:r>
              <a:rPr lang="en-US" dirty="0"/>
              <a:t> + 1.5</a:t>
            </a:r>
            <a:r>
              <a:rPr lang="en-US" i="1" dirty="0"/>
              <a:t>c</a:t>
            </a:r>
            <a:r>
              <a:rPr lang="en-US" dirty="0"/>
              <a:t> = </a:t>
            </a:r>
            <a:r>
              <a:rPr lang="en-US" dirty="0" smtClean="0"/>
              <a:t>5050</a:t>
            </a:r>
          </a:p>
          <a:p>
            <a:endParaRPr lang="en-US" dirty="0"/>
          </a:p>
          <a:p>
            <a:r>
              <a:rPr lang="en-US" i="1" dirty="0"/>
              <a:t>a</a:t>
            </a:r>
            <a:r>
              <a:rPr lang="en-US" dirty="0"/>
              <a:t> = 2200 – </a:t>
            </a:r>
            <a:r>
              <a:rPr lang="en-US" i="1" dirty="0"/>
              <a:t>c</a:t>
            </a:r>
            <a:endParaRPr lang="en-US" dirty="0"/>
          </a:p>
          <a:p>
            <a:r>
              <a:rPr lang="en-US" dirty="0"/>
              <a:t>4(2200 – </a:t>
            </a:r>
            <a:r>
              <a:rPr lang="en-US" i="1" dirty="0"/>
              <a:t>c</a:t>
            </a:r>
            <a:r>
              <a:rPr lang="en-US" dirty="0"/>
              <a:t>) + 1.5</a:t>
            </a:r>
            <a:r>
              <a:rPr lang="en-US" i="1" dirty="0"/>
              <a:t>c</a:t>
            </a:r>
            <a:r>
              <a:rPr lang="en-US" dirty="0"/>
              <a:t> = 5050 </a:t>
            </a:r>
            <a:br>
              <a:rPr lang="en-US" dirty="0"/>
            </a:br>
            <a:r>
              <a:rPr lang="en-US" dirty="0"/>
              <a:t>8800 – 4</a:t>
            </a:r>
            <a:r>
              <a:rPr lang="en-US" i="1" dirty="0"/>
              <a:t>c</a:t>
            </a:r>
            <a:r>
              <a:rPr lang="en-US" dirty="0"/>
              <a:t> + 1.5</a:t>
            </a:r>
            <a:r>
              <a:rPr lang="en-US" i="1" dirty="0"/>
              <a:t>c</a:t>
            </a:r>
            <a:r>
              <a:rPr lang="en-US" dirty="0"/>
              <a:t> = 5050 </a:t>
            </a:r>
            <a:br>
              <a:rPr lang="en-US" dirty="0"/>
            </a:br>
            <a:r>
              <a:rPr lang="en-US" dirty="0"/>
              <a:t>8800 – 2.5</a:t>
            </a:r>
            <a:r>
              <a:rPr lang="en-US" i="1" dirty="0"/>
              <a:t>c</a:t>
            </a:r>
            <a:r>
              <a:rPr lang="en-US" dirty="0"/>
              <a:t> = 5050 </a:t>
            </a:r>
            <a:br>
              <a:rPr lang="en-US" dirty="0"/>
            </a:br>
            <a:r>
              <a:rPr lang="en-US" dirty="0"/>
              <a:t>–2.5</a:t>
            </a:r>
            <a:r>
              <a:rPr lang="en-US" i="1" dirty="0"/>
              <a:t>c</a:t>
            </a:r>
            <a:r>
              <a:rPr lang="en-US" dirty="0"/>
              <a:t> = –3750 </a:t>
            </a:r>
            <a:br>
              <a:rPr lang="en-US" dirty="0"/>
            </a:br>
            <a:r>
              <a:rPr lang="en-US" i="1" dirty="0"/>
              <a:t>c</a:t>
            </a:r>
            <a:r>
              <a:rPr lang="en-US" dirty="0"/>
              <a:t> = 1500</a:t>
            </a:r>
          </a:p>
          <a:p>
            <a:r>
              <a:rPr lang="en-US" i="1" dirty="0"/>
              <a:t>a</a:t>
            </a:r>
            <a:r>
              <a:rPr lang="en-US" dirty="0"/>
              <a:t> = 2200 – (1500) = 700</a:t>
            </a:r>
          </a:p>
          <a:p>
            <a:r>
              <a:rPr lang="en-US" b="1" dirty="0"/>
              <a:t>There were 1500 children and 700 adults.</a:t>
            </a:r>
            <a:endParaRPr lang="en-US" dirty="0"/>
          </a:p>
          <a:p>
            <a:endParaRPr lang="en-US" dirty="0"/>
          </a:p>
          <a:p>
            <a:r>
              <a:rPr lang="en-US" dirty="0"/>
              <a:t/>
            </a:r>
            <a:br>
              <a:rPr lang="en-US" dirty="0"/>
            </a:br>
            <a:endParaRPr lang="en-US" dirty="0"/>
          </a:p>
        </p:txBody>
      </p:sp>
      <p:pic>
        <p:nvPicPr>
          <p:cNvPr id="47106" name="Picture 2" descr="https://encrypted-tbn1.google.com/images?q=tbn:ANd9GcTOUFA4S-Tin_eh96UyiJ2HabVE1UAOMla1PqqWLBO0DDybMj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7071" y="2743200"/>
            <a:ext cx="4968329" cy="278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91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dirty="0" smtClean="0"/>
              <a:t>You will also see a lot of simultaneous equations in economics, so let’s preview them. </a:t>
            </a:r>
            <a:endParaRPr lang="en-US" sz="3200" dirty="0"/>
          </a:p>
        </p:txBody>
      </p:sp>
      <p:sp>
        <p:nvSpPr>
          <p:cNvPr id="16387" name="Content Placeholder 2"/>
          <p:cNvSpPr>
            <a:spLocks noGrp="1"/>
          </p:cNvSpPr>
          <p:nvPr>
            <p:ph idx="1"/>
          </p:nvPr>
        </p:nvSpPr>
        <p:spPr/>
        <p:txBody>
          <a:bodyPr/>
          <a:lstStyle/>
          <a:p>
            <a:pPr marL="114300" indent="0" eaLnBrk="1" hangingPunct="1">
              <a:buFont typeface="Arial" pitchFamily="34" charset="0"/>
              <a:buNone/>
            </a:pPr>
            <a:r>
              <a:rPr lang="en-US" dirty="0" smtClean="0"/>
              <a:t>Price</a:t>
            </a:r>
          </a:p>
          <a:p>
            <a:pPr marL="114300" indent="0" eaLnBrk="1" hangingPunct="1">
              <a:buFont typeface="Arial" pitchFamily="34" charset="0"/>
              <a:buNone/>
            </a:pPr>
            <a:endParaRPr lang="en-US" dirty="0" smtClean="0"/>
          </a:p>
          <a:p>
            <a:pPr marL="114300" indent="0" eaLnBrk="1" hangingPunct="1">
              <a:buFont typeface="Arial" pitchFamily="34" charset="0"/>
              <a:buNone/>
            </a:pPr>
            <a:endParaRPr lang="en-US" dirty="0" smtClean="0"/>
          </a:p>
          <a:p>
            <a:pPr marL="114300" indent="0" eaLnBrk="1" hangingPunct="1">
              <a:buFont typeface="Arial" pitchFamily="34" charset="0"/>
              <a:buNone/>
            </a:pPr>
            <a:endParaRPr lang="en-US" dirty="0" smtClean="0"/>
          </a:p>
          <a:p>
            <a:pPr marL="114300" indent="0" eaLnBrk="1" hangingPunct="1">
              <a:buFont typeface="Arial" pitchFamily="34" charset="0"/>
              <a:buNone/>
            </a:pPr>
            <a:r>
              <a:rPr lang="en-US" dirty="0" smtClean="0"/>
              <a:t>          P*</a:t>
            </a:r>
          </a:p>
        </p:txBody>
      </p:sp>
      <p:cxnSp>
        <p:nvCxnSpPr>
          <p:cNvPr id="4" name="Straight Arrow Connector 3"/>
          <p:cNvCxnSpPr/>
          <p:nvPr/>
        </p:nvCxnSpPr>
        <p:spPr>
          <a:xfrm>
            <a:off x="1905000" y="5715000"/>
            <a:ext cx="487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905000" y="1905000"/>
            <a:ext cx="0" cy="381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05000" y="2209800"/>
            <a:ext cx="4191000" cy="3505200"/>
          </a:xfrm>
          <a:prstGeom prst="line">
            <a:avLst/>
          </a:prstGeom>
        </p:spPr>
        <p:style>
          <a:lnRef idx="1">
            <a:schemeClr val="accent1"/>
          </a:lnRef>
          <a:fillRef idx="0">
            <a:schemeClr val="accent1"/>
          </a:fillRef>
          <a:effectRef idx="0">
            <a:schemeClr val="accent1"/>
          </a:effectRef>
          <a:fontRef idx="minor">
            <a:schemeClr val="tx1"/>
          </a:fontRef>
        </p:style>
      </p:cxnSp>
      <p:sp>
        <p:nvSpPr>
          <p:cNvPr id="16393" name="TextBox 11"/>
          <p:cNvSpPr txBox="1">
            <a:spLocks noChangeArrowheads="1"/>
          </p:cNvSpPr>
          <p:nvPr/>
        </p:nvSpPr>
        <p:spPr bwMode="auto">
          <a:xfrm>
            <a:off x="2590800" y="3135362"/>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t>demand</a:t>
            </a:r>
          </a:p>
        </p:txBody>
      </p:sp>
      <p:sp>
        <p:nvSpPr>
          <p:cNvPr id="16394" name="TextBox 13"/>
          <p:cNvSpPr txBox="1">
            <a:spLocks noChangeArrowheads="1"/>
          </p:cNvSpPr>
          <p:nvPr/>
        </p:nvSpPr>
        <p:spPr bwMode="auto">
          <a:xfrm>
            <a:off x="6781799" y="5522378"/>
            <a:ext cx="119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t>quantity</a:t>
            </a:r>
          </a:p>
        </p:txBody>
      </p:sp>
      <p:sp>
        <p:nvSpPr>
          <p:cNvPr id="16397" name="TextBox 19"/>
          <p:cNvSpPr txBox="1">
            <a:spLocks noChangeArrowheads="1"/>
          </p:cNvSpPr>
          <p:nvPr/>
        </p:nvSpPr>
        <p:spPr bwMode="auto">
          <a:xfrm>
            <a:off x="4343400" y="5715000"/>
            <a:ext cx="990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t>Q*</a:t>
            </a:r>
          </a:p>
        </p:txBody>
      </p:sp>
      <p:sp>
        <p:nvSpPr>
          <p:cNvPr id="5" name="Rectangle 4"/>
          <p:cNvSpPr/>
          <p:nvPr/>
        </p:nvSpPr>
        <p:spPr>
          <a:xfrm>
            <a:off x="4595812" y="1600200"/>
            <a:ext cx="2643031" cy="369332"/>
          </a:xfrm>
          <a:prstGeom prst="rect">
            <a:avLst/>
          </a:prstGeom>
        </p:spPr>
        <p:txBody>
          <a:bodyPr wrap="none">
            <a:spAutoFit/>
          </a:bodyPr>
          <a:lstStyle/>
          <a:p>
            <a:pPr marL="114300" indent="0">
              <a:buNone/>
            </a:pPr>
            <a:r>
              <a:rPr lang="en-US" dirty="0" smtClean="0"/>
              <a:t>Earlier in linear functions</a:t>
            </a:r>
          </a:p>
        </p:txBody>
      </p:sp>
      <p:sp>
        <p:nvSpPr>
          <p:cNvPr id="12" name="TextBox 11"/>
          <p:cNvSpPr txBox="1"/>
          <p:nvPr/>
        </p:nvSpPr>
        <p:spPr>
          <a:xfrm>
            <a:off x="4762500" y="1981200"/>
            <a:ext cx="3848100" cy="3693319"/>
          </a:xfrm>
          <a:prstGeom prst="rect">
            <a:avLst/>
          </a:prstGeom>
          <a:noFill/>
        </p:spPr>
        <p:txBody>
          <a:bodyPr wrap="square" rtlCol="0">
            <a:spAutoFit/>
          </a:bodyPr>
          <a:lstStyle/>
          <a:p>
            <a:r>
              <a:rPr lang="en-US" dirty="0" err="1" smtClean="0"/>
              <a:t>E.g</a:t>
            </a:r>
            <a:r>
              <a:rPr lang="en-US" dirty="0" smtClean="0"/>
              <a:t> </a:t>
            </a:r>
            <a:r>
              <a:rPr lang="en-US" dirty="0" err="1" smtClean="0"/>
              <a:t>Qd</a:t>
            </a:r>
            <a:r>
              <a:rPr lang="en-US" dirty="0" smtClean="0"/>
              <a:t> = 160-8P</a:t>
            </a:r>
          </a:p>
          <a:p>
            <a:r>
              <a:rPr lang="en-US" dirty="0" smtClean="0"/>
              <a:t>To </a:t>
            </a:r>
            <a:r>
              <a:rPr lang="en-US" dirty="0" smtClean="0"/>
              <a:t>draw, invert it:</a:t>
            </a:r>
          </a:p>
          <a:p>
            <a:r>
              <a:rPr lang="en-US" dirty="0" smtClean="0"/>
              <a:t>8P = 160-Qd</a:t>
            </a:r>
          </a:p>
          <a:p>
            <a:r>
              <a:rPr lang="en-US" dirty="0" smtClean="0"/>
              <a:t>P = 20 – </a:t>
            </a:r>
            <a:r>
              <a:rPr lang="en-US" dirty="0" err="1" smtClean="0"/>
              <a:t>Qd</a:t>
            </a:r>
            <a:r>
              <a:rPr lang="en-US" dirty="0" smtClean="0"/>
              <a:t>/8</a:t>
            </a:r>
          </a:p>
          <a:p>
            <a:endParaRPr lang="en-US" dirty="0" smtClean="0"/>
          </a:p>
          <a:p>
            <a:r>
              <a:rPr lang="en-US" dirty="0" smtClean="0"/>
              <a:t>Vertical</a:t>
            </a:r>
            <a:r>
              <a:rPr lang="en-US" dirty="0" smtClean="0"/>
              <a:t> </a:t>
            </a:r>
            <a:r>
              <a:rPr lang="en-US" dirty="0" smtClean="0"/>
              <a:t>intercept = 20</a:t>
            </a:r>
          </a:p>
          <a:p>
            <a:r>
              <a:rPr lang="en-US" dirty="0" smtClean="0"/>
              <a:t>To draw the </a:t>
            </a:r>
            <a:r>
              <a:rPr lang="en-US" dirty="0" smtClean="0"/>
              <a:t>horizontal </a:t>
            </a:r>
            <a:r>
              <a:rPr lang="en-US" dirty="0" smtClean="0"/>
              <a:t>intercept, </a:t>
            </a:r>
            <a:r>
              <a:rPr lang="en-US" dirty="0" smtClean="0"/>
              <a:t>set P to 0 and solve for </a:t>
            </a:r>
            <a:r>
              <a:rPr lang="en-US" dirty="0" err="1" smtClean="0"/>
              <a:t>Qd</a:t>
            </a:r>
            <a:r>
              <a:rPr lang="en-US" dirty="0" smtClean="0"/>
              <a:t>.</a:t>
            </a:r>
          </a:p>
          <a:p>
            <a:r>
              <a:rPr lang="en-US" dirty="0" smtClean="0"/>
              <a:t>0=20-Qd/8</a:t>
            </a:r>
          </a:p>
          <a:p>
            <a:r>
              <a:rPr lang="en-US" dirty="0" err="1" smtClean="0"/>
              <a:t>Qd</a:t>
            </a:r>
            <a:r>
              <a:rPr lang="en-US" dirty="0" smtClean="0"/>
              <a:t>=20*8=160</a:t>
            </a:r>
            <a:endParaRPr lang="en-US" dirty="0" smtClean="0"/>
          </a:p>
          <a:p>
            <a:r>
              <a:rPr lang="en-US" dirty="0" smtClean="0"/>
              <a:t>Note this is the same as the vertical intercept in the non-inverted </a:t>
            </a:r>
            <a:r>
              <a:rPr lang="en-US" dirty="0" smtClean="0"/>
              <a:t>function (160)</a:t>
            </a:r>
          </a:p>
        </p:txBody>
      </p:sp>
      <p:sp>
        <p:nvSpPr>
          <p:cNvPr id="13" name="Rectangle 12"/>
          <p:cNvSpPr/>
          <p:nvPr/>
        </p:nvSpPr>
        <p:spPr>
          <a:xfrm>
            <a:off x="1371600" y="2101334"/>
            <a:ext cx="587020" cy="369332"/>
          </a:xfrm>
          <a:prstGeom prst="rect">
            <a:avLst/>
          </a:prstGeom>
        </p:spPr>
        <p:txBody>
          <a:bodyPr wrap="none">
            <a:spAutoFit/>
          </a:bodyPr>
          <a:lstStyle/>
          <a:p>
            <a:pPr marL="114300" indent="0">
              <a:buNone/>
            </a:pPr>
            <a:r>
              <a:rPr lang="en-US" dirty="0"/>
              <a:t> </a:t>
            </a:r>
            <a:r>
              <a:rPr lang="en-US" dirty="0" smtClean="0"/>
              <a:t>20</a:t>
            </a:r>
            <a:endParaRPr lang="en-US" dirty="0"/>
          </a:p>
        </p:txBody>
      </p:sp>
      <p:sp>
        <p:nvSpPr>
          <p:cNvPr id="14" name="Rectangle 13"/>
          <p:cNvSpPr/>
          <p:nvPr/>
        </p:nvSpPr>
        <p:spPr>
          <a:xfrm>
            <a:off x="5802490" y="5715000"/>
            <a:ext cx="704039" cy="369332"/>
          </a:xfrm>
          <a:prstGeom prst="rect">
            <a:avLst/>
          </a:prstGeom>
        </p:spPr>
        <p:txBody>
          <a:bodyPr wrap="none">
            <a:spAutoFit/>
          </a:bodyPr>
          <a:lstStyle/>
          <a:p>
            <a:pPr marL="114300" indent="0">
              <a:buNone/>
            </a:pPr>
            <a:r>
              <a:rPr lang="en-US" dirty="0"/>
              <a:t> </a:t>
            </a:r>
            <a:r>
              <a:rPr lang="en-US" dirty="0" smtClean="0"/>
              <a:t>160</a:t>
            </a:r>
            <a:endParaRPr lang="en-US" dirty="0"/>
          </a:p>
        </p:txBody>
      </p:sp>
    </p:spTree>
    <p:extLst>
      <p:ext uri="{BB962C8B-B14F-4D97-AF65-F5344CB8AC3E}">
        <p14:creationId xmlns:p14="http://schemas.microsoft.com/office/powerpoint/2010/main" val="204918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defRPr/>
            </a:pPr>
            <a:r>
              <a:rPr lang="en-US" sz="3600" dirty="0" smtClean="0"/>
              <a:t>Now: Two linear functions: </a:t>
            </a:r>
            <a:br>
              <a:rPr lang="en-US" sz="3600" dirty="0" smtClean="0"/>
            </a:br>
            <a:r>
              <a:rPr lang="en-US" sz="3600" dirty="0" smtClean="0"/>
              <a:t>for example: </a:t>
            </a:r>
            <a:r>
              <a:rPr lang="en-US" sz="3600" b="1" dirty="0" smtClean="0"/>
              <a:t>Supply-demand </a:t>
            </a:r>
            <a:r>
              <a:rPr lang="en-US" sz="3600" b="1" dirty="0"/>
              <a:t>equilibrium in perfect competition</a:t>
            </a:r>
            <a:endParaRPr lang="en-US" dirty="0"/>
          </a:p>
        </p:txBody>
      </p:sp>
      <p:cxnSp>
        <p:nvCxnSpPr>
          <p:cNvPr id="4" name="Straight Arrow Connector 3"/>
          <p:cNvCxnSpPr/>
          <p:nvPr/>
        </p:nvCxnSpPr>
        <p:spPr>
          <a:xfrm>
            <a:off x="2873020" y="5611665"/>
            <a:ext cx="487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873020" y="1801665"/>
            <a:ext cx="0" cy="381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482620" y="2106465"/>
            <a:ext cx="3810000" cy="3276600"/>
          </a:xfrm>
          <a:prstGeom prst="line">
            <a:avLst/>
          </a:prstGeom>
        </p:spPr>
        <p:style>
          <a:lnRef idx="1">
            <a:schemeClr val="accent1"/>
          </a:lnRef>
          <a:fillRef idx="0">
            <a:schemeClr val="accent1"/>
          </a:fillRef>
          <a:effectRef idx="0">
            <a:schemeClr val="accent1"/>
          </a:effectRef>
          <a:fontRef idx="minor">
            <a:schemeClr val="tx1"/>
          </a:fontRef>
        </p:style>
      </p:cxnSp>
      <p:sp>
        <p:nvSpPr>
          <p:cNvPr id="16391" name="TextBox 8"/>
          <p:cNvSpPr txBox="1">
            <a:spLocks noChangeArrowheads="1"/>
          </p:cNvSpPr>
          <p:nvPr/>
        </p:nvSpPr>
        <p:spPr bwMode="auto">
          <a:xfrm>
            <a:off x="7264267" y="16764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t>supply</a:t>
            </a:r>
          </a:p>
        </p:txBody>
      </p:sp>
      <p:cxnSp>
        <p:nvCxnSpPr>
          <p:cNvPr id="11" name="Straight Connector 10"/>
          <p:cNvCxnSpPr/>
          <p:nvPr/>
        </p:nvCxnSpPr>
        <p:spPr>
          <a:xfrm>
            <a:off x="2873020" y="1954065"/>
            <a:ext cx="4876800" cy="3608535"/>
          </a:xfrm>
          <a:prstGeom prst="line">
            <a:avLst/>
          </a:prstGeom>
        </p:spPr>
        <p:style>
          <a:lnRef idx="1">
            <a:schemeClr val="accent1"/>
          </a:lnRef>
          <a:fillRef idx="0">
            <a:schemeClr val="accent1"/>
          </a:fillRef>
          <a:effectRef idx="0">
            <a:schemeClr val="accent1"/>
          </a:effectRef>
          <a:fontRef idx="minor">
            <a:schemeClr val="tx1"/>
          </a:fontRef>
        </p:style>
      </p:cxnSp>
      <p:sp>
        <p:nvSpPr>
          <p:cNvPr id="16393" name="TextBox 11"/>
          <p:cNvSpPr txBox="1">
            <a:spLocks noChangeArrowheads="1"/>
          </p:cNvSpPr>
          <p:nvPr/>
        </p:nvSpPr>
        <p:spPr bwMode="auto">
          <a:xfrm>
            <a:off x="7292620" y="477346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t>demand</a:t>
            </a:r>
          </a:p>
        </p:txBody>
      </p:sp>
      <p:sp>
        <p:nvSpPr>
          <p:cNvPr id="16394" name="TextBox 13"/>
          <p:cNvSpPr txBox="1">
            <a:spLocks noChangeArrowheads="1"/>
          </p:cNvSpPr>
          <p:nvPr/>
        </p:nvSpPr>
        <p:spPr bwMode="auto">
          <a:xfrm>
            <a:off x="7749820" y="5657703"/>
            <a:ext cx="119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quantity</a:t>
            </a:r>
          </a:p>
        </p:txBody>
      </p:sp>
      <p:cxnSp>
        <p:nvCxnSpPr>
          <p:cNvPr id="16" name="Straight Connector 15"/>
          <p:cNvCxnSpPr/>
          <p:nvPr/>
        </p:nvCxnSpPr>
        <p:spPr>
          <a:xfrm>
            <a:off x="5387620" y="3782865"/>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873020" y="3782865"/>
            <a:ext cx="2514600" cy="0"/>
          </a:xfrm>
          <a:prstGeom prst="line">
            <a:avLst/>
          </a:prstGeom>
        </p:spPr>
        <p:style>
          <a:lnRef idx="1">
            <a:schemeClr val="accent1"/>
          </a:lnRef>
          <a:fillRef idx="0">
            <a:schemeClr val="accent1"/>
          </a:fillRef>
          <a:effectRef idx="0">
            <a:schemeClr val="accent1"/>
          </a:effectRef>
          <a:fontRef idx="minor">
            <a:schemeClr val="tx1"/>
          </a:fontRef>
        </p:style>
      </p:cxnSp>
      <p:sp>
        <p:nvSpPr>
          <p:cNvPr id="16397" name="TextBox 19"/>
          <p:cNvSpPr txBox="1">
            <a:spLocks noChangeArrowheads="1"/>
          </p:cNvSpPr>
          <p:nvPr/>
        </p:nvSpPr>
        <p:spPr bwMode="auto">
          <a:xfrm>
            <a:off x="5437239" y="5288371"/>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dirty="0"/>
              <a:t>Q*</a:t>
            </a:r>
          </a:p>
        </p:txBody>
      </p:sp>
      <p:sp>
        <p:nvSpPr>
          <p:cNvPr id="3" name="Rectangle 2"/>
          <p:cNvSpPr/>
          <p:nvPr/>
        </p:nvSpPr>
        <p:spPr>
          <a:xfrm>
            <a:off x="3482620" y="3413533"/>
            <a:ext cx="587020" cy="369332"/>
          </a:xfrm>
          <a:prstGeom prst="rect">
            <a:avLst/>
          </a:prstGeom>
        </p:spPr>
        <p:txBody>
          <a:bodyPr wrap="none">
            <a:spAutoFit/>
          </a:bodyPr>
          <a:lstStyle/>
          <a:p>
            <a:pPr marL="114300" indent="0">
              <a:buNone/>
            </a:pPr>
            <a:r>
              <a:rPr lang="en-US" dirty="0"/>
              <a:t> P*</a:t>
            </a:r>
          </a:p>
        </p:txBody>
      </p:sp>
      <p:sp>
        <p:nvSpPr>
          <p:cNvPr id="10" name="TextBox 9"/>
          <p:cNvSpPr txBox="1"/>
          <p:nvPr/>
        </p:nvSpPr>
        <p:spPr>
          <a:xfrm>
            <a:off x="3635020" y="2335065"/>
            <a:ext cx="1828800" cy="369332"/>
          </a:xfrm>
          <a:prstGeom prst="rect">
            <a:avLst/>
          </a:prstGeom>
          <a:noFill/>
        </p:spPr>
        <p:txBody>
          <a:bodyPr wrap="square" rtlCol="0">
            <a:spAutoFit/>
          </a:bodyPr>
          <a:lstStyle/>
          <a:p>
            <a:r>
              <a:rPr lang="en-US" dirty="0" err="1" smtClean="0"/>
              <a:t>Qd</a:t>
            </a:r>
            <a:r>
              <a:rPr lang="en-US" dirty="0" smtClean="0"/>
              <a:t> = 160-8P</a:t>
            </a:r>
            <a:endParaRPr lang="en-US" dirty="0"/>
          </a:p>
        </p:txBody>
      </p:sp>
      <p:sp>
        <p:nvSpPr>
          <p:cNvPr id="20" name="TextBox 19"/>
          <p:cNvSpPr txBox="1"/>
          <p:nvPr/>
        </p:nvSpPr>
        <p:spPr>
          <a:xfrm>
            <a:off x="6516332" y="2346733"/>
            <a:ext cx="1828800" cy="369332"/>
          </a:xfrm>
          <a:prstGeom prst="rect">
            <a:avLst/>
          </a:prstGeom>
          <a:noFill/>
        </p:spPr>
        <p:txBody>
          <a:bodyPr wrap="square" rtlCol="0">
            <a:spAutoFit/>
          </a:bodyPr>
          <a:lstStyle/>
          <a:p>
            <a:r>
              <a:rPr lang="en-US" dirty="0" smtClean="0"/>
              <a:t>Qs = 70+7P</a:t>
            </a:r>
            <a:endParaRPr lang="en-US" dirty="0"/>
          </a:p>
        </p:txBody>
      </p:sp>
      <p:sp>
        <p:nvSpPr>
          <p:cNvPr id="13" name="Rectangle 12"/>
          <p:cNvSpPr/>
          <p:nvPr/>
        </p:nvSpPr>
        <p:spPr>
          <a:xfrm>
            <a:off x="54478" y="4419600"/>
            <a:ext cx="4015162" cy="2031325"/>
          </a:xfrm>
          <a:prstGeom prst="rect">
            <a:avLst/>
          </a:prstGeom>
        </p:spPr>
        <p:txBody>
          <a:bodyPr wrap="square">
            <a:spAutoFit/>
          </a:bodyPr>
          <a:lstStyle/>
          <a:p>
            <a:r>
              <a:rPr lang="en-US" dirty="0"/>
              <a:t>The intersection of the supply and demand curve </a:t>
            </a:r>
            <a:r>
              <a:rPr lang="en-US" dirty="0" smtClean="0"/>
              <a:t>(P*, Q*) represents </a:t>
            </a:r>
            <a:r>
              <a:rPr lang="en-US" dirty="0"/>
              <a:t>the </a:t>
            </a:r>
            <a:r>
              <a:rPr lang="en-US" dirty="0" smtClean="0"/>
              <a:t>equilibrium.</a:t>
            </a:r>
            <a:endParaRPr lang="en-US" dirty="0"/>
          </a:p>
          <a:p>
            <a:r>
              <a:rPr lang="en-US" dirty="0"/>
              <a:t>Equilibrium price: price where there is the same number of people who wants to buy as there are people who wants to sell</a:t>
            </a:r>
          </a:p>
        </p:txBody>
      </p:sp>
      <p:sp>
        <p:nvSpPr>
          <p:cNvPr id="17" name="TextBox 16"/>
          <p:cNvSpPr txBox="1"/>
          <p:nvPr/>
        </p:nvSpPr>
        <p:spPr>
          <a:xfrm>
            <a:off x="5867400" y="3598199"/>
            <a:ext cx="1828800" cy="923330"/>
          </a:xfrm>
          <a:prstGeom prst="rect">
            <a:avLst/>
          </a:prstGeom>
          <a:noFill/>
        </p:spPr>
        <p:txBody>
          <a:bodyPr wrap="square" rtlCol="0">
            <a:spAutoFit/>
          </a:bodyPr>
          <a:lstStyle/>
          <a:p>
            <a:r>
              <a:rPr lang="en-US" dirty="0" smtClean="0"/>
              <a:t>160-8P=70+7P</a:t>
            </a:r>
          </a:p>
          <a:p>
            <a:r>
              <a:rPr lang="en-US" dirty="0" smtClean="0"/>
              <a:t>90 = 15P	P=6</a:t>
            </a:r>
            <a:endParaRPr lang="en-US" dirty="0"/>
          </a:p>
          <a:p>
            <a:endParaRPr lang="en-US" dirty="0"/>
          </a:p>
        </p:txBody>
      </p:sp>
      <p:sp>
        <p:nvSpPr>
          <p:cNvPr id="5" name="Right Arrow 4"/>
          <p:cNvSpPr/>
          <p:nvPr/>
        </p:nvSpPr>
        <p:spPr>
          <a:xfrm>
            <a:off x="5540020" y="3657600"/>
            <a:ext cx="327380" cy="255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53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5600"/>
            <a:ext cx="8229600" cy="1143000"/>
          </a:xfrm>
        </p:spPr>
        <p:txBody>
          <a:bodyPr>
            <a:normAutofit/>
          </a:bodyPr>
          <a:lstStyle/>
          <a:p>
            <a:r>
              <a:rPr lang="en-US" dirty="0" smtClean="0"/>
              <a:t>Exercise 1 10:15 am</a:t>
            </a:r>
            <a:endParaRPr lang="en-US" dirty="0"/>
          </a:p>
        </p:txBody>
      </p:sp>
    </p:spTree>
    <p:extLst>
      <p:ext uri="{BB962C8B-B14F-4D97-AF65-F5344CB8AC3E}">
        <p14:creationId xmlns:p14="http://schemas.microsoft.com/office/powerpoint/2010/main" val="33390098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Alumni chat: </a:t>
            </a:r>
            <a:br>
              <a:rPr lang="en-US" dirty="0" smtClean="0"/>
            </a:br>
            <a:r>
              <a:rPr lang="en-US" sz="3600" dirty="0" smtClean="0"/>
              <a:t>Matt von Boecklin MPIA’13</a:t>
            </a:r>
            <a:endParaRPr lang="en-US" sz="3600" dirty="0"/>
          </a:p>
        </p:txBody>
      </p:sp>
      <p:sp>
        <p:nvSpPr>
          <p:cNvPr id="3" name="Content Placeholder 2"/>
          <p:cNvSpPr>
            <a:spLocks noGrp="1"/>
          </p:cNvSpPr>
          <p:nvPr>
            <p:ph idx="1"/>
          </p:nvPr>
        </p:nvSpPr>
        <p:spPr/>
        <p:txBody>
          <a:bodyPr>
            <a:normAutofit fontScale="62500" lnSpcReduction="20000"/>
          </a:bodyPr>
          <a:lstStyle/>
          <a:p>
            <a:r>
              <a:rPr lang="en-US" b="1" dirty="0"/>
              <a:t>More than Me </a:t>
            </a:r>
            <a:r>
              <a:rPr lang="en-US" b="1" dirty="0" smtClean="0"/>
              <a:t>Foundation, Liberia</a:t>
            </a:r>
            <a:endParaRPr lang="en-US" b="1" dirty="0"/>
          </a:p>
          <a:p>
            <a:pPr lvl="1"/>
            <a:r>
              <a:rPr lang="en-US" dirty="0"/>
              <a:t>Monitoring and Evaluation Manager – May 2015 - Present</a:t>
            </a:r>
            <a:r>
              <a:rPr lang="en-US" i="1" dirty="0"/>
              <a:t> </a:t>
            </a:r>
            <a:endParaRPr lang="en-US" b="1" dirty="0"/>
          </a:p>
          <a:p>
            <a:pPr lvl="1"/>
            <a:r>
              <a:rPr lang="en-US" i="1" dirty="0"/>
              <a:t>Project</a:t>
            </a:r>
            <a:r>
              <a:rPr lang="en-US" dirty="0"/>
              <a:t>: Get REAL (Rebuild Education for All Liberians), a developing joint effort with the Ministry of Education to improve primary schools throughout Liberia. </a:t>
            </a:r>
            <a:endParaRPr lang="en-US" b="1" dirty="0"/>
          </a:p>
          <a:p>
            <a:r>
              <a:rPr lang="en-US" b="1" dirty="0"/>
              <a:t>National Entrepreneurship Network (NEN</a:t>
            </a:r>
            <a:r>
              <a:rPr lang="en-US" b="1" dirty="0" smtClean="0"/>
              <a:t>), </a:t>
            </a:r>
            <a:r>
              <a:rPr lang="en-US" b="1" dirty="0"/>
              <a:t>Bangalore, India</a:t>
            </a:r>
          </a:p>
          <a:p>
            <a:pPr lvl="1"/>
            <a:r>
              <a:rPr lang="en-US" dirty="0"/>
              <a:t>Entrepreneur Support and Impact Assessment Fellow — May 2014 – 2015 </a:t>
            </a:r>
          </a:p>
          <a:p>
            <a:pPr lvl="1"/>
            <a:r>
              <a:rPr lang="en-US" i="1" dirty="0"/>
              <a:t>Project</a:t>
            </a:r>
            <a:r>
              <a:rPr lang="en-US" dirty="0"/>
              <a:t>: Dream to Destination Entrepreneur Support Program, a year-long intervention focusing on improving fundability, scalability, and revenue growth for 100 women-owned Indian enterprises.</a:t>
            </a:r>
          </a:p>
          <a:p>
            <a:r>
              <a:rPr lang="en-US" b="1" dirty="0"/>
              <a:t>Vital Voices Global Partnership, Washington D.C.</a:t>
            </a:r>
          </a:p>
          <a:p>
            <a:pPr lvl="1"/>
            <a:r>
              <a:rPr lang="en-US" dirty="0"/>
              <a:t>Program Evaluation Consultant — February - May </a:t>
            </a:r>
            <a:r>
              <a:rPr lang="en-US" dirty="0" smtClean="0"/>
              <a:t>2014</a:t>
            </a:r>
          </a:p>
          <a:p>
            <a:pPr lvl="1"/>
            <a:r>
              <a:rPr lang="en-US" dirty="0"/>
              <a:t>Data Analysis Coordinator</a:t>
            </a:r>
            <a:r>
              <a:rPr lang="en-US" b="1" dirty="0"/>
              <a:t> </a:t>
            </a:r>
            <a:r>
              <a:rPr lang="en-US" dirty="0"/>
              <a:t>— June 2013 - January 2014</a:t>
            </a:r>
            <a:endParaRPr lang="en-US" b="1" dirty="0"/>
          </a:p>
          <a:p>
            <a:pPr lvl="1"/>
            <a:r>
              <a:rPr lang="en-US" i="1" dirty="0"/>
              <a:t>Project</a:t>
            </a:r>
            <a:r>
              <a:rPr lang="en-US" dirty="0"/>
              <a:t>: Vital Voices Global Leadership Awards Program, an annual, weeklong event meant to enhance the credibility and visibility of extraordinary women leaders from around the world.</a:t>
            </a:r>
          </a:p>
          <a:p>
            <a:endParaRPr lang="en-US" dirty="0"/>
          </a:p>
        </p:txBody>
      </p:sp>
      <p:pic>
        <p:nvPicPr>
          <p:cNvPr id="4098" name="Picture 2" descr="https://encrypted-tbn0.gstatic.com/images?q=tbn:ANd9GcR-9dOFm_QFIzDpxk_p-Yyux9MH2RHGx3ZfsNmFvrR5PwGRdGP2ql7s4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64" y="152400"/>
            <a:ext cx="1285136" cy="128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583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8229600" cy="1143000"/>
          </a:xfrm>
        </p:spPr>
        <p:txBody>
          <a:bodyPr>
            <a:normAutofit fontScale="90000"/>
          </a:bodyPr>
          <a:lstStyle/>
          <a:p>
            <a:r>
              <a:rPr lang="en-US" dirty="0" smtClean="0"/>
              <a:t>15 minutes break</a:t>
            </a:r>
            <a:br>
              <a:rPr lang="en-US" dirty="0" smtClean="0"/>
            </a:br>
            <a:r>
              <a:rPr lang="en-US" dirty="0" smtClean="0"/>
              <a:t>When we return (11am) :</a:t>
            </a:r>
            <a:br>
              <a:rPr lang="en-US" dirty="0" smtClean="0"/>
            </a:br>
            <a:r>
              <a:rPr lang="en-US" dirty="0"/>
              <a:t/>
            </a:r>
            <a:br>
              <a:rPr lang="en-US" dirty="0"/>
            </a:br>
            <a:r>
              <a:rPr lang="en-US" dirty="0" smtClean="0"/>
              <a:t>Review Exercise 1</a:t>
            </a:r>
            <a:br>
              <a:rPr lang="en-US" dirty="0" smtClean="0"/>
            </a:br>
            <a:r>
              <a:rPr lang="en-US" dirty="0"/>
              <a:t>L</a:t>
            </a:r>
            <a:r>
              <a:rPr lang="en-US" dirty="0" smtClean="0"/>
              <a:t>inear </a:t>
            </a:r>
            <a:r>
              <a:rPr lang="en-US" dirty="0" smtClean="0"/>
              <a:t>functions</a:t>
            </a:r>
            <a:r>
              <a:rPr lang="en-US" dirty="0"/>
              <a:t/>
            </a:r>
            <a:br>
              <a:rPr lang="en-US" dirty="0"/>
            </a:br>
            <a:endParaRPr lang="en-US" dirty="0"/>
          </a:p>
        </p:txBody>
      </p:sp>
    </p:spTree>
    <p:extLst>
      <p:ext uri="{BB962C8B-B14F-4D97-AF65-F5344CB8AC3E}">
        <p14:creationId xmlns:p14="http://schemas.microsoft.com/office/powerpoint/2010/main" val="33984874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Exercise 1</a:t>
            </a:r>
            <a:endParaRPr lang="en-US" dirty="0"/>
          </a:p>
        </p:txBody>
      </p:sp>
      <p:sp>
        <p:nvSpPr>
          <p:cNvPr id="3" name="Content Placeholder 2"/>
          <p:cNvSpPr>
            <a:spLocks noGrp="1"/>
          </p:cNvSpPr>
          <p:nvPr>
            <p:ph idx="1"/>
          </p:nvPr>
        </p:nvSpPr>
        <p:spPr/>
        <p:txBody>
          <a:bodyPr/>
          <a:lstStyle/>
          <a:p>
            <a:r>
              <a:rPr lang="en-US" dirty="0" smtClean="0"/>
              <a:t>Questions?</a:t>
            </a:r>
            <a:endParaRPr lang="en-US" dirty="0"/>
          </a:p>
        </p:txBody>
      </p:sp>
    </p:spTree>
    <p:extLst>
      <p:ext uri="{BB962C8B-B14F-4D97-AF65-F5344CB8AC3E}">
        <p14:creationId xmlns:p14="http://schemas.microsoft.com/office/powerpoint/2010/main" val="34792793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200" dirty="0" smtClean="0"/>
              <a:t>How many additional businesses should be allowed along a busy highway </a:t>
            </a:r>
            <a:br>
              <a:rPr lang="en-US" sz="3200" dirty="0" smtClean="0"/>
            </a:br>
            <a:r>
              <a:rPr lang="en-US" sz="3200" dirty="0" smtClean="0"/>
              <a:t>to maximize citizens satisfaction?</a:t>
            </a:r>
            <a:br>
              <a:rPr lang="en-US" sz="3200" dirty="0" smtClean="0"/>
            </a:br>
            <a:r>
              <a:rPr lang="en-US" sz="3200" dirty="0" smtClean="0"/>
              <a:t> </a:t>
            </a:r>
            <a:br>
              <a:rPr lang="en-US" sz="3200" dirty="0" smtClean="0"/>
            </a:br>
            <a:r>
              <a:rPr lang="en-US" sz="2400" dirty="0" smtClean="0"/>
              <a:t>Breaking </a:t>
            </a:r>
            <a:r>
              <a:rPr lang="en-US" sz="2400" dirty="0" smtClean="0"/>
              <a:t>down the question into mathematical concepts </a:t>
            </a:r>
            <a:endParaRPr lang="en-US" sz="2400" dirty="0"/>
          </a:p>
        </p:txBody>
      </p:sp>
      <p:sp>
        <p:nvSpPr>
          <p:cNvPr id="3" name="Content Placeholder 2"/>
          <p:cNvSpPr>
            <a:spLocks noGrp="1"/>
          </p:cNvSpPr>
          <p:nvPr>
            <p:ph idx="1"/>
          </p:nvPr>
        </p:nvSpPr>
        <p:spPr>
          <a:xfrm>
            <a:off x="457200" y="2332037"/>
            <a:ext cx="8229600" cy="4525963"/>
          </a:xfrm>
        </p:spPr>
        <p:txBody>
          <a:bodyPr>
            <a:normAutofit/>
          </a:bodyPr>
          <a:lstStyle/>
          <a:p>
            <a:pPr marL="514350" indent="-514350">
              <a:buFont typeface="+mj-lt"/>
              <a:buAutoNum type="arabicPeriod"/>
            </a:pPr>
            <a:r>
              <a:rPr lang="en-US" sz="2400" dirty="0" smtClean="0">
                <a:solidFill>
                  <a:schemeClr val="tx1">
                    <a:lumMod val="50000"/>
                    <a:lumOff val="50000"/>
                  </a:schemeClr>
                </a:solidFill>
              </a:rPr>
              <a:t>how </a:t>
            </a:r>
            <a:r>
              <a:rPr lang="en-US" sz="2400" dirty="0">
                <a:solidFill>
                  <a:schemeClr val="tx1">
                    <a:lumMod val="50000"/>
                    <a:lumOff val="50000"/>
                  </a:schemeClr>
                </a:solidFill>
              </a:rPr>
              <a:t>long does it take to travel the </a:t>
            </a:r>
            <a:r>
              <a:rPr lang="en-US" sz="2400" dirty="0" smtClean="0">
                <a:solidFill>
                  <a:schemeClr val="tx1">
                    <a:lumMod val="50000"/>
                    <a:lumOff val="50000"/>
                  </a:schemeClr>
                </a:solidFill>
              </a:rPr>
              <a:t>highway? (random variable</a:t>
            </a:r>
            <a:r>
              <a:rPr lang="en-US" sz="2400" dirty="0" smtClean="0">
                <a:solidFill>
                  <a:schemeClr val="tx1">
                    <a:lumMod val="50000"/>
                    <a:lumOff val="50000"/>
                  </a:schemeClr>
                </a:solidFill>
              </a:rPr>
              <a:t>) 		On average 26.7 minutes.</a:t>
            </a:r>
            <a:endParaRPr lang="en-US" sz="2400" dirty="0" smtClean="0">
              <a:solidFill>
                <a:schemeClr val="tx1">
                  <a:lumMod val="50000"/>
                  <a:lumOff val="50000"/>
                </a:schemeClr>
              </a:solidFill>
            </a:endParaRPr>
          </a:p>
          <a:p>
            <a:pPr marL="514350" indent="-514350">
              <a:buFont typeface="+mj-lt"/>
              <a:buAutoNum type="arabicPeriod"/>
            </a:pPr>
            <a:r>
              <a:rPr lang="en-US" sz="2400" dirty="0" smtClean="0">
                <a:solidFill>
                  <a:schemeClr val="tx1">
                    <a:lumMod val="50000"/>
                    <a:lumOff val="50000"/>
                  </a:schemeClr>
                </a:solidFill>
              </a:rPr>
              <a:t>how does the # </a:t>
            </a:r>
            <a:r>
              <a:rPr lang="en-US" sz="2400" dirty="0">
                <a:solidFill>
                  <a:schemeClr val="tx1">
                    <a:lumMod val="50000"/>
                    <a:lumOff val="50000"/>
                  </a:schemeClr>
                </a:solidFill>
              </a:rPr>
              <a:t>of cars affect travel time? </a:t>
            </a:r>
            <a:r>
              <a:rPr lang="en-US" sz="2400" dirty="0" smtClean="0">
                <a:solidFill>
                  <a:schemeClr val="tx1">
                    <a:lumMod val="50000"/>
                    <a:lumOff val="50000"/>
                  </a:schemeClr>
                </a:solidFill>
              </a:rPr>
              <a:t>(correlation, linear regression, slope</a:t>
            </a:r>
            <a:r>
              <a:rPr lang="en-US" sz="2400" dirty="0" smtClean="0">
                <a:solidFill>
                  <a:schemeClr val="tx1">
                    <a:lumMod val="50000"/>
                    <a:lumOff val="50000"/>
                  </a:schemeClr>
                </a:solidFill>
              </a:rPr>
              <a:t>)  Travel time = 14.7+0.03 cars</a:t>
            </a:r>
            <a:endParaRPr lang="en-US" sz="2400" dirty="0" smtClean="0">
              <a:solidFill>
                <a:schemeClr val="tx1">
                  <a:lumMod val="50000"/>
                  <a:lumOff val="50000"/>
                </a:schemeClr>
              </a:solidFill>
            </a:endParaRPr>
          </a:p>
          <a:p>
            <a:pPr marL="514350" indent="-514350">
              <a:buFont typeface="+mj-lt"/>
              <a:buAutoNum type="arabicPeriod"/>
            </a:pPr>
            <a:r>
              <a:rPr lang="en-US" sz="2400" dirty="0" smtClean="0">
                <a:solidFill>
                  <a:schemeClr val="bg1">
                    <a:lumMod val="50000"/>
                  </a:schemeClr>
                </a:solidFill>
              </a:rPr>
              <a:t>can adoption of a different traffic system reduce congestion? </a:t>
            </a:r>
            <a:r>
              <a:rPr lang="en-US" sz="2400" dirty="0" smtClean="0">
                <a:solidFill>
                  <a:schemeClr val="bg1">
                    <a:lumMod val="50000"/>
                  </a:schemeClr>
                </a:solidFill>
              </a:rPr>
              <a:t>(simultaneous </a:t>
            </a:r>
            <a:r>
              <a:rPr lang="en-US" sz="2400" dirty="0" smtClean="0">
                <a:solidFill>
                  <a:schemeClr val="bg1">
                    <a:lumMod val="50000"/>
                  </a:schemeClr>
                </a:solidFill>
              </a:rPr>
              <a:t>equations</a:t>
            </a:r>
            <a:r>
              <a:rPr lang="en-US" sz="2400" dirty="0" smtClean="0">
                <a:solidFill>
                  <a:schemeClr val="bg1">
                    <a:lumMod val="50000"/>
                  </a:schemeClr>
                </a:solidFill>
              </a:rPr>
              <a:t>)		No.</a:t>
            </a:r>
            <a:endParaRPr lang="en-US" sz="2400" dirty="0" smtClean="0">
              <a:solidFill>
                <a:schemeClr val="bg1">
                  <a:lumMod val="50000"/>
                </a:schemeClr>
              </a:solidFill>
            </a:endParaRPr>
          </a:p>
          <a:p>
            <a:pPr marL="514350" indent="-514350">
              <a:buFont typeface="+mj-lt"/>
              <a:buAutoNum type="arabicPeriod"/>
            </a:pPr>
            <a:r>
              <a:rPr lang="en-US" sz="2400" dirty="0"/>
              <a:t>h</a:t>
            </a:r>
            <a:r>
              <a:rPr lang="en-US" sz="2400" dirty="0" smtClean="0"/>
              <a:t>ow does the # of businesses affect # of cars?(nonlinear equations)</a:t>
            </a:r>
          </a:p>
          <a:p>
            <a:pPr marL="514350" indent="-514350">
              <a:buFont typeface="+mj-lt"/>
              <a:buAutoNum type="arabicPeriod"/>
            </a:pPr>
            <a:r>
              <a:rPr lang="en-US" sz="2400" dirty="0"/>
              <a:t>w</a:t>
            </a:r>
            <a:r>
              <a:rPr lang="en-US" sz="2400" dirty="0" smtClean="0"/>
              <a:t>hat is the optimal # of business to have? (optimization, </a:t>
            </a:r>
            <a:r>
              <a:rPr lang="en-US" sz="2400" dirty="0" smtClean="0"/>
              <a:t>derivatives) </a:t>
            </a:r>
            <a:endParaRPr lang="en-US" sz="2400" dirty="0" smtClean="0"/>
          </a:p>
        </p:txBody>
      </p:sp>
    </p:spTree>
    <p:extLst>
      <p:ext uri="{BB962C8B-B14F-4D97-AF65-F5344CB8AC3E}">
        <p14:creationId xmlns:p14="http://schemas.microsoft.com/office/powerpoint/2010/main" val="4170821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What this workshop is and is NOT</a:t>
            </a:r>
            <a:endParaRPr lang="en-US" dirty="0"/>
          </a:p>
        </p:txBody>
      </p:sp>
      <p:sp>
        <p:nvSpPr>
          <p:cNvPr id="3" name="Content Placeholder 2"/>
          <p:cNvSpPr>
            <a:spLocks noGrp="1"/>
          </p:cNvSpPr>
          <p:nvPr>
            <p:ph idx="1"/>
          </p:nvPr>
        </p:nvSpPr>
        <p:spPr>
          <a:xfrm>
            <a:off x="457200" y="1143000"/>
            <a:ext cx="8229600" cy="5486400"/>
          </a:xfrm>
        </p:spPr>
        <p:txBody>
          <a:bodyPr>
            <a:normAutofit fontScale="70000" lnSpcReduction="20000"/>
          </a:bodyPr>
          <a:lstStyle/>
          <a:p>
            <a:pPr marL="0" indent="0">
              <a:buNone/>
            </a:pPr>
            <a:endParaRPr lang="en-US" dirty="0" smtClean="0"/>
          </a:p>
          <a:p>
            <a:pPr marL="0" indent="0">
              <a:buNone/>
            </a:pPr>
            <a:r>
              <a:rPr lang="en-US" dirty="0" smtClean="0"/>
              <a:t>What are we doing today</a:t>
            </a:r>
            <a:r>
              <a:rPr lang="en-US" dirty="0"/>
              <a:t>? We are beginning your GSPIA journey with the end in mind: a career solving real world problems</a:t>
            </a:r>
            <a:endParaRPr lang="en-US" dirty="0" smtClean="0"/>
          </a:p>
          <a:p>
            <a:pPr marL="0" indent="0">
              <a:buNone/>
            </a:pPr>
            <a:endParaRPr lang="en-US" dirty="0" smtClean="0"/>
          </a:p>
          <a:p>
            <a:pPr marL="0" indent="0">
              <a:buNone/>
            </a:pPr>
            <a:r>
              <a:rPr lang="en-US" dirty="0" smtClean="0"/>
              <a:t>First, let’s define what this workshop </a:t>
            </a:r>
            <a:r>
              <a:rPr lang="en-US" dirty="0"/>
              <a:t>will </a:t>
            </a:r>
            <a:r>
              <a:rPr lang="en-US" dirty="0" smtClean="0"/>
              <a:t>NOT do:</a:t>
            </a:r>
            <a:endParaRPr lang="en-US" dirty="0"/>
          </a:p>
          <a:p>
            <a:r>
              <a:rPr lang="en-US" dirty="0"/>
              <a:t>Guarantee you an A in Quant </a:t>
            </a:r>
            <a:r>
              <a:rPr lang="en-US" dirty="0" smtClean="0"/>
              <a:t>I or Micro or any quant class</a:t>
            </a:r>
            <a:endParaRPr lang="en-US" dirty="0"/>
          </a:p>
          <a:p>
            <a:r>
              <a:rPr lang="en-US" dirty="0"/>
              <a:t>Make you a math </a:t>
            </a:r>
            <a:r>
              <a:rPr lang="en-US" dirty="0" smtClean="0"/>
              <a:t>whiz</a:t>
            </a:r>
          </a:p>
          <a:p>
            <a:r>
              <a:rPr lang="en-US" dirty="0" smtClean="0"/>
              <a:t>Explain any mathematical concept in depth  </a:t>
            </a:r>
          </a:p>
          <a:p>
            <a:endParaRPr lang="en-US" dirty="0"/>
          </a:p>
          <a:p>
            <a:pPr marL="0" indent="0">
              <a:buNone/>
            </a:pPr>
            <a:r>
              <a:rPr lang="en-US" dirty="0" smtClean="0"/>
              <a:t>What this workshop aim to do:</a:t>
            </a:r>
          </a:p>
          <a:p>
            <a:r>
              <a:rPr lang="en-US" dirty="0" smtClean="0"/>
              <a:t>Connect quant methods to the real world. Begin to demystify </a:t>
            </a:r>
            <a:r>
              <a:rPr lang="en-US" dirty="0"/>
              <a:t>math </a:t>
            </a:r>
            <a:r>
              <a:rPr lang="en-US" dirty="0" smtClean="0"/>
              <a:t>for those who fear it.</a:t>
            </a:r>
          </a:p>
          <a:p>
            <a:r>
              <a:rPr lang="en-US" dirty="0" smtClean="0"/>
              <a:t>Provide you with a hands-on experience </a:t>
            </a:r>
            <a:r>
              <a:rPr lang="en-US" dirty="0"/>
              <a:t>of how quant methods can give you an additional edge in tackling policy </a:t>
            </a:r>
            <a:r>
              <a:rPr lang="en-US" dirty="0" smtClean="0"/>
              <a:t>questions</a:t>
            </a:r>
          </a:p>
          <a:p>
            <a:r>
              <a:rPr lang="en-US" dirty="0" smtClean="0"/>
              <a:t>Give a 1000 feet view of the classes, faculty members, and research opportunities that relates to quantitative methods </a:t>
            </a:r>
          </a:p>
        </p:txBody>
      </p:sp>
    </p:spTree>
    <p:extLst>
      <p:ext uri="{BB962C8B-B14F-4D97-AF65-F5344CB8AC3E}">
        <p14:creationId xmlns:p14="http://schemas.microsoft.com/office/powerpoint/2010/main" val="1608967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Nonlinear function</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2600" dirty="0" smtClean="0"/>
              <a:t>We will now use our other data set, “business.csv”</a:t>
            </a:r>
          </a:p>
          <a:p>
            <a:pPr marL="0" indent="0">
              <a:buNone/>
            </a:pPr>
            <a:r>
              <a:rPr lang="en-US" sz="2600" dirty="0" smtClean="0"/>
              <a:t>This data set has # of businesses on a highway and the number of commuter cars associated with these businesses.</a:t>
            </a:r>
          </a:p>
          <a:p>
            <a:pPr marL="0" indent="0">
              <a:buNone/>
            </a:pPr>
            <a:endParaRPr lang="en-US" dirty="0" smtClean="0"/>
          </a:p>
        </p:txBody>
      </p:sp>
      <p:sp>
        <p:nvSpPr>
          <p:cNvPr id="4" name="AutoShape 4" descr="data:image/jpeg;base64,/9j/4AAQSkZJRgABAQAAAQABAAD/2wCEAAkGBhQSERQSExQWFBQWFxYYGBcUGBUVGBgYGRUVFxQYFhUXHCYfGBojGhgUHy8hIycpLSwuFR4yNTAqNSYrLCkBCQoKDgwOGg8PGikkHyUvNC8uLywsLCwpLCwsLSwsLCwsLCwsLSwqKiwsKSwsKiwsLyksNSovKSwpKSwpLCksLv/AABEIAM4A9QMBIgACEQEDEQH/xAAcAAEAAgMBAQEAAAAAAAAAAAAABgcEBQgDAQL/xABHEAABAwICBgUHCAkEAgMAAAABAAIDBBEGIQUHEjFBURMiYXGBMkJSkZKhsRQjU2JywdHTCBgzQ2NzgqKyo8Lh8CTxFTTS/8QAGwEBAAIDAQEAAAAAAAAAAAAAAAMEAQIFBgf/xAAwEQACAgEDAQYFAwUBAAAAAAAAAQIDEQQSMSEFE0FRYfAicZGxwRTR8SMyoaLhgf/aAAwDAQACEQMRAD8AvFERAEREAREQBERAEREARFjS6Sja4tL27QFy0G7gOZaMwsNpcmUm+iMlFENN6w2QPMbYnPcLZuIa3MXFrXPuUen1mVLsmMibyyc4+91vcqk9bTB4yTrT2PwLQRRUaYmZDtPfd7WFziGtGYBJsLcN3goho7FldLI2Ns5u48WRmw4nyeAWJ62EGlh9ffmb/pJ+aLZRR46XlDTmCQDa4GZtle1lGqTWlIP2kLXdrHFvudf4reWrrjjd0NXprEWMi1GiMSxzxiQBzAb5PA4GxzBItdbZrwcwbjsU8ZxmsxZBKEo8o+oiLc1CIiAIiIAiIgCIiAIiIAiIgCIiAIiIAiL4TZAfVpsQYqhpB1yXPIu1jd57SdzR3+9fqt0tfqsyHpfgoBjOIulhAzLgQO0lw/FUdTqXCL2clyrTZ6zN9onEs9UXyOtHEOq1jOJ3kucczYWGVhnuXjo6H/yKl/N0bfVGCfiFl0FGIo2xjzRv5neT4m6/cEOyXn0nX/ta3/aquJPG55ZejFRWEiH4zitOHekwe4uH4LwwtQdJOCfJZ1j3+aPXn4LZ44i/ZO+03/Ej71scLUHRwAnypOse7zR6s/FVO7ze/qbGRiCXZppTzbb2iG/etfhLRexH0rh1n7uxnD17+6y2mlKLpmtjPkl7S77Lbm3iQB4rMAVrZme5+ACrB0J29gb9rZA7b2Cs9Q7RNBtV8nKN73eO0dn3m/godRDc4oEro6YRxtYNzWgerefXmtPinSMsHRPie5hu7yTvybvG4jvW+UZxx5EX2nfAKW74a3gNZN1hbHzpniKZl3WPzjMhkPObw7xz3KaskBFwbjsVZYMoLMdKd7jsjuG/1n/FSqmqnMN2nvHAqxpr57Fv6lSzTJ9Y9CSosajrmyDLI8R+HMLJXRTTWUc+UXF4YREWTAREQBERAEREAREQBERAEREB8c6wudy0WkNIF5sMm/HvXppSu2jsN8kb+0/gtcqdtufhR0dPRj4pchYk1AHTMlPmNcB3utn4C/rWWirNZ5LYREWQa7TejOnbG3gJGk/Zs7a/DxWxARFqkk8gIiLYBYVBQbD5n8ZH38A0W95cs1FhrICj2MYS9sLRmTJYd5GSkK8ZqYOcxx8wkjvLS37ytLI7o4B9pKYRsawbmgD/AJ8d/ivVEW66A/THkG4NiFvdH14kFjk4e/tC0C/UchaQRkQpa7HBkVtSsXqSlFj0VWJG348R2rIV9NNZRyZJxeGERFkwEREAREQBERAEREAWDpWs2G7I8p3uHErNc6wuVG6qfbcXeru4KG6e1YRZ09e+WXwjxREVE6YREQBR7GGNoNHRh0t3SOvsRNttOtvJJ8lvafAFSFcyY40y6qrp5XG423MYOTGEtYB4C/eSpaob31IL7e7j05JZU69KsuuyGBreAcJHnxdtj4BSrB+uGKpe2GpYIJHWDXA3jcTuBvmwk7r3HaF46h9XlPPC+uqY2ynbLImPAcwbIBc8tOTjc2F92yTxFrVxJgOjrYXRSwMFxZr2Na17DwLHAXFuW48QVadMWuCjHUTTzkxVqMUYnhoIDNMexrB5T3cGt+88Pj+cIzyOpWsmO1LC+WCR3pOgkdEXeIaD4rVR4XZpPTMgqBt09DFFaI32XyzXeC7mLNzHHZbfK4NWFeZbWXrLdte5eJWWldc1dI4mIsgbwa1jXm3a6QG57gO5ZuHtdtQx4FU1s0Z3uY0MkHaNmzXdxA7wug63CVHLF0L6aF0drbPRsAH2bAFp7RYrlbWHhcaP0hNTNJLGkOYTv2HtDmg8yL7N+OzdW+7jjGDn99POcnRmjtIRzxMmicHxvG01w4j7iDcEcCCshVbqI0m50NTATdsbmPb2bYcHAdl2A+JVpKjOO2WDqVz3xUgiItTcIiID3o6oxuB4cR2KRtdcXG4qKrc6GqbgsPDMd3/v4qxRPD2sp6qvK3o2SIiuHPCIiAIiIAiIgCIiAwNLz7LLcXZeHH7vWtGs7TEt5LeiLevM/csFULpZkdXTx2wQREUROEWJNpNrJmRP6pkB6Mnc9w8pl+D7ZgcRe242y0GQuaMe6DdS188bh1XPdIw82PJc0juzae1pXS60mKcIU+kIwyZpu2+xI2wewnfY8Qcrg5eOalqnsfUgvq7yPTkr/UprQhomPo6t2xE55fHLYkNcQA5r7ZgGwINsiTdWdiPXDo+mhL2TsqZLdSKA7Zc7gHOFwwX3k58gTkqmqdQ8wd83UxFvN7Xtd6htD3qVYQ1SwUb2zSu+UTNN23bssYeBDbm7hwJPgDmrLuikUo6ebeGiR4QopI6RnT/tpC+aXhaSZ7pHC3C21bwWBpDT3/xWkPlkjXGkqmMincwbRiljLuhkIG9pa5zbDkeNgZQvKrpGSsdHI0PY4Wc1wuCORCqxsxLcX51KUNp+q3WxouOLpflkTxa4bGduQ8h0YzB77dtlzPjbE50hWzVRbsh5Aa3fssaA1gPbYAntJVo6V1G073F0M0kIPmkCVo7GkkOt3krMw9qbpKd4klc6pcMwHgNjvwJjF9rxJHYrXfxwUf0084PxqYw46npHzyDZdUFrmg7+jaDsG3aXOPdY8VYKIqUpbnk6MIqEVFAm2Z3ICotJpkVtYaSE3hgIdUvG5zgepTtPG7hd/Ywt4lSlGsGVLPAREWDIXtST7Dw7193FeKInh5MNZWGStFjaPl2o2nst6slkrpp5WTiyW1tBERZMBERAEREARF41k2xG9/otcfUCUBH6p13uP1j8V5KHYExl0wbTTu+dsBE9x/aDhG4+n6J47t9rzIhVNVp50WOMv5OnpdRC+tSj/B8REVYsmuxBoNlXA+B9xtWLXDymPGbHtPMH7xxUIw3rGfTzOoNKHYljOy2c+S8eaZDwuLEP3EHO2ZNkKF6ysCCvh6SMD5TEDscNtu8xk+stJ3E8iVJBr+2RFYpL4o8/cmbXXFxmCvq55wnrHqtHO6J4MkLSQYZLgssbEMcc2EHhmN+SuXDWPaSuAEUgbJxiks1/gL2f/ST4JOpxMV3xn8yQrBOlQ2o6B42C4AxOJ6sth12jLJ7d+zxabjc62cvCtoY5mGOVge08HcxuIO8EbwRmOCjXqSvPge68aytZEwySPaxjd7nGwHjz7OK1w0FI3JlZUNbycIJSO58kRef6iV6UuHo2vEry+eVvkyTu2y3+W0AMjPaxoKzhGMvyMugrOlYH7D2A3sJBsuIvk4tvdtxnY2PMBZCLU4gxVTUTdqolDTa4YOs932WDM9+7tTGX0MtpLqbYlVTj/WeXn5Fo9xc952HSszzJtsQkbyTltDw5qLY21qTVodDEDBTnItB67x/EcOH1RlzupFqbwQbjSEzchcQNPE7nS+GYb4ngFOq1BbpFSVrseyH1J9gfC4oKRkORkPXlcOMhtex5AWaO6/Fb9EUDeXlluKUVhBERYMhEWhxLiQQDo4yDKfHYHM9vIePfmMXJ4RrOagssmGHq9rzLEDd0ZaXdm0DYd/VK3KrPVRUHp52k32mNcb8SHHP+5WYujFbVg5E5bpNhERbGgREQBERAFhaaH/jTfypP8HLNXjWxbUb2+k1w9YIWU8A5hfGWmxyI/wCghWtgXFwrAKeZ1qlo6rzumAG4/wAQD1jPmq/qKYPbY5EbjyWrBdG4EEtc0ggg2IIzBBHruu1/T11W2XK95+Ryk7NHZujwXzJGWmxFivysDAuMmaQj6GewqWDfkOkaPPb282+O7du6rRjmZ+U3mPvC8zfpp0ycWem0+rhdFNGGiIqxbK61m6tvlQNVTNAqAOuwZdKBxH8QD199r0e5paSCCHA2IORBHwK61UJx3qyirryx2iqbeV5snISAcfrDPnfK1iq3HSRTv0+74olUaF1n19NYCbpWDzZh0g7to9YDucpfQ6+jYCalBPExSFv9rmn4qtdNaBnpJDFPG6N3C+5w5tcMnDtC16sOuEuuCqrbIdMl2jXtS/QT/wCn/wDpYlXr6YP2VI49skgb7mtPxVOote5gbfqbPMnGmNcFfOCGObTt/gts723EuHhZQuedz3Fz3FzjmXOJJJ5knMrzU+wJqrlqy2aoBip9+eT5B9QHc36x8L8N/hgiP47XjkxdXGAHV8vSSAtpoz1ju2z9G0/E8B2kLoKKINaGtAa1oAAAsAALAAcAAvOiomQxtijaGMYLNa3IAL2VKybmzp1VKtBERRkoRYukNKRwN2pHAchvce4cVCdNYskmuxl44+XnOH1jwHYPepIVuRFZdGHPJusQYuDLxwkOfuL94b3cz7h2qEveSSSSScyTmSeJJXxFdhBQXQ5llkrHlk11U/8A2pf5J/zYrTVY6p4rzzu5RtHtOv8A7VZy3IwiIgCIiAIiIAiIgKC0vS9FPLH6Ej2+Acbe6y1tXS7Y7RuP3FTHWTQdHWudbKVrX+IGw7/EHxUVW9dkq5bo8mk4Ka2yNPT1D4ZGvYSx7DcEZEEK9sCY2ZXxWdZtQwddnMbttn1Ty4E25E0xWUm0Ljyvj2LD0dpGSnlbLE4skYbg/EEcQdxC7TUNZXldJL39Dlpy0s8Ph+/qXziuhma3p6YB5aOvCR5Y4mMjMPHLMHlffFtG46p5bB5MTj6fk+2MvXZS3BuL46+HaFmytsJI/RPMc2ngfDeFEtY+AvKq6dvMyxt98jRz5jx5ry2ronW20uOUe37Iv02oxRf0z/bJfZ+HyfPh8pBHIHDaaQ4HiCCPWF+lSdLXSRG8b3MPNpIv6t6k2jcd1FrOLXkb9ptj33bZU6p949vidTtHsqejh3qe6Pj06r5ryJ5pLRUVRGY5o2yMPmvF/EcQe0ZqvNNajYHkuppnw/UeOkZ3A3DgO/aUghx8PPhP9Lr+4gfFZkeOIDvEje9oPwcrajZDg89KdNnJVs2o2tB6slO4c9qRvuLFk0OomoJ+dqIWD6gfIfUQ0e9WgMY03pn2H/gvpxfTfSH2H/gtt9vl/g07ujz/AMmnw3qro6Qh5aZ5R58tiAebYx1R43I5qYrRPxrTjcXnuafvssSbHsfmxPP2i1vwuo3CyXJKrKoLCaJQig1RjqY+QxjPW4+/L3LUVmmppfLkcRyvYey2wWyok+TSWqiuOpP6/EEEPlPBPot6zvUN3jZRnSWOHuuIm9GPSNnO8BuHvUZRTxpiirPUzlx0P3LM5xLnEucd5JJPrK/CIpiuEREBZmqaltFPJ6T2tH9Dbn/NTxaDA2j+hoYQd7h0h/rO0P7dkeC36AIiIAiIgCIiAIiICGa0NFdJTNmAzhdn9h1g737B9aqpdB1NO2RjmOF2uBaRzBFiqI0xox1PPJC7ex1r8xva7xFigMNYlbR7XWG/4/8AKy0UtVsqpbokdlasjtZr9CaalpJmzQus5vA7nDi1w4tP4HeAugML4niroBLHkRk9h8pjuR5jkeI8QKBrqO/Wbv4jn2r1w1iOWinE0R7HMPkvbxafuPA+o9eyuGrr3w599GcyE5aae2XHvqTfWNgLoi6qp2/NE3kY392fTaPQPEcO7dXgJacl0XoPTcVbAJYztNcLOabXafOY8c8/G99xVWawsCfJXGeEXp3HMD9048PsE7jw3cr+P1elcG5RXz9D6p2B22r4rTah5fg34ryfr9/nzF4Jw4dvEL1WqY8tN+K2MMwcLjxHJT6XU94tsufucntzsZ6SXfUr+m/9X+3l9PLPoiIrp5gIiIAiIgCIiAIiIAs7QejDUVEUI89wB7GjN59kFYKsfVboOzX1Thm67I78geu4d5AH9JQFgMYAABkBkB2L6iIAiIgCIiAIiIAiIgChWsnDfSxCojF3xDrAb3R7z4tNz3FymqEIDndFKsdYSNLJ0sY+YecreY4+Yezl6uGcVQBa+uo7dZviPvC2CKei+VMtyIralbHDPmEMWSUE3SN60brCSO+Tm9nJwzsfDcSr6oK6GsgD2ESRSNIIIvcHJzXNO47wQVznW0ez1hu4jl/wt3gfGj6CXO7oHkdIz3bbPrD3jLkR1L6Y6mHeV8++nzOfTdLTz2T499TYY8wQaN+2y5p3nqnfsH0HHlyP3qJxyFpuuj/mauDzZYZW94c0+8H3gjgQqTxpg59FLbN0Lj828/4P5OHvHiB43U6d1PfH+D6z2L2vDW1/ptRhyx48SX7+fnz5mujkDhcL9LWQzFp+IWxY8EXCuabUK1YfJ5rtrseWhnvh1rfHp6P8H6REVs4AREQBERAERfqKIucGtBc5xAAGZJOQACAztA6GfVTshZxzc70Wjynfh2kK8qSkbExsbBZrAGgcgBYLSYMwuKOHrWMz7F55cmA8h7yT2KQoAiIgCIiAIiIAiJdAF+ZJQ0EuIAG8k2A7yVT+sPXy2BzqfR4bLIMnTu60bTxEY/eH63k5ecqR01iWprH7dTPJMb367iWj7LPJaOwAIDreTGlC02dW0oPIzwj/AHLModN0837GeKX+XIx/+JK4pX0OtuQHbdZRslY6ORocxwsQeX3d6p7FuEn0b7i7oXHqP5fVfyd8fWBV+gNaOkaMjo6l7mD93MelZbkA+5aPskK1sN6+qSqZ0GkYhCXCxcAZIXd48pmf2rb7hARlFLMQ4JLG/KKRwnpnDaBYQ8tHMEeW3tHjzUTQAhaqspNk3Hk/DsW1Xxzbix3KzptQ6ZZ8PEgvpVsceJs9X+O3UMnRyEupnnrDeYyfPaOXMcd+/fdFdQw1cBY+0kUjQQQb3Bza5rhx3EFc3VdLsHsO78Cppq5x+aVwp5zenceq4/unHj9gneOG/mr+q00b497X1/P/AEqaXUzomoyeMcPyZqcWYVkopujd1mm5jfwe3l2OGVx+IvpqefZPZxXRGnNCRVkBikF2uza4Wu0+a5p5/G/IqiMR4dko5jFIM97XDc9vBw+8cF46+mVEt8OPsfXOyu0qu06Xp9Qlux1XmvNe+j6r0NdcXG5fVrqao2T2f9zWwBXRovVsfU8d2t2VPQW45g+H+H6/c+oiKwcYIiytG6LkqHiOJhe48twHNx3AdpQGPHGXENaCSTYAC5JO4ADeVauB8EimAnmAM5GQ3iMHh9o8Tw3DjeNT6a0foIXnkFRW2/ZxWcWXG4XyjH1nZkbhwVc4q16V9US2F3ySLlEbyEfWmIvf7OygOj9JaagpxtTzRQjnK9rPVtEXUbqdb+imGxrGH7LZXj1sYQuUqipdI4ve5z3He5xLie8nMryQHXFBrU0XMbMrYgT9IXRe+UNUohna9oc1wc0i4LSCCOYIyK4fW6w1jGroH7dNM6PPNm+N32oz1T37+RCA7JRQDVrrZh0mOikAhqgLmO/VkAGboiczzLTmO0XKn6AIiIAqR15azi0u0bSvsbWqHt32I/Yg93ld4b6QVlawsWDR1BLU5bdtiIHzpXZMy4gZuI5NK5EqKh0j3PeS5ziXOccyXE3cSeJJJKA80REAREQBERASPB+PqvRr9qCTqE3dE+7o397eB+sLHtVyaD0ho/TjSYj8krbXfEbEO5uaMg8drbEcRz54XrTVL43tkjc5j2kFrmktc0jcQRmCgLt01hSopbmSMlnps6zPWPJ8QFqFoMTa4KutoI6OSwId87K3IzNbbow5oybnmbbyG7swYzRYnnjyD9ocn9b37x60BYb2Aix3Famppiw9nA/94rW0uO2/vIyO1hB9xt8VMdBaGl0hTmanidJGHFhPVaQ4BpNgTfc4Zi6uaXUumWHwVtRQrV05JHq01g9EW0lS75s5RSO8w8GOPoHgeG7dusfE2Go62ExPycM2PG9juY5jmOPqIoqowVWtJHyWY9rY3OHuBVm6t9N1YaKWrgnAaPm5XxyAWHmPcRlYbie7lefW6euxb4YeeV+TTQ6q2ia5TXDKv01oaSmmdDK2z2+pw4OaeLT/AN4gY9LU7OR3fBXxi/CTK6LZNmytuY38jyPNp4jxXPWJ5zQzup5mEStDSQ0gizgHDrX5FeVlp7KrM19ffifUae1tFr9I4atqL8V+Y++n33i/UbC4hoBJcQABmSSbAAcSTwUDkxlIARG0NHM9Yju4e5aifSkr3B7pHFzSC03I2SNxbbyT3Lqxbay1hngL4QhY41y3R8Hxn/xl/wBBgEsjNRXSCmgYNp1yNq3adzPeeFlCsXa4Q1jqTRLfk8G509iJpOFwTmwdp627ydyiOL9YlXpIRtqH9SNrQGM6rS4CzpHDi859gvYWUZWxCfp7ySSTcnMk5kniSV+URAEREAREQHtR1b4ntkjcWPYQ5rmmxaQbgg811Vqtx83SlJtOsKiKzZmjnY7MjR6LrHuIcOAJ5PUp1bYvOjq+KYk9E47Ew5xuIubc2mzh9m3FAddIvjHggEG4OYI3EdiIDnj9IfE3S1kdG09WnbtPH8SQA59zNj23KpFscRaXdVVU9S7fLI99jwBcS1vgLDwWuQBERAEREAREQBfQL5BfFaGoXB7KusdUy2LKXYcGHzpHbXRk9jdlzu8N7UBAdP4fmopugnbsyBsbiOQexrwO8Xse0Fa1XL+knooNqKSoG+SN8ZH8pzXA/wCqR4BU0gC6w1QaENLomma4WfIDM4fzDtN/s2FQmqbBTdJVwZIR0UQ6WRud3tDgAwd5IB7L8V1a0WyCA+2REQBc/wD6R2gC2pgrAOpIzonHk9hJbfva7/TK6AWmxfhaLSFJJSy5Bwu1wFyx4zY8dx4cQSOKA41RWe/9H2vBI6alyJ8+b8pfP1fq/wClpfbm/JQEPfg6YaObpEC8JmdEcs22Ddl5+qXF7ewtHpLQrr3D2DI4tFR6OmDXs6HYlAvYufd0haSAfLcSDYHcVStZ+j3WiR4ZNTFgcdkudK1xbfqlwERANrXAJQFWIrO/V+r/AKWl9ub8lP1fq/6Wl9ub8lAViis79X6v+lpfbm/JT9X6v+lpfbm/JQFYorO/V+r/AKWl9ub8lP1fq/6Wl9ub8lAViis79X6v+lpfbm/JT9X6v+lpfbm/JQFsalcS/K9FxBxvJTnoHdzQDGfYLR3tKKI4HwFpbRYmEMlGRLsX2pJstjbtb5n63uC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6" name="Picture 8" descr="http://www.merchantcircle.com/corporate/newsletters/2010-06/img/mayor_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667000"/>
            <a:ext cx="1428750" cy="118110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1143000" y="2286000"/>
            <a:ext cx="3352800" cy="1447800"/>
          </a:xfrm>
          <a:prstGeom prst="wedgeRoundRectCallout">
            <a:avLst>
              <a:gd name="adj1" fmla="val 72491"/>
              <a:gd name="adj2" fmla="val 200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what would new businesses do to highway congestion?</a:t>
            </a:r>
            <a:endParaRPr lang="en-US" sz="2400" dirty="0"/>
          </a:p>
        </p:txBody>
      </p:sp>
    </p:spTree>
    <p:extLst>
      <p:ext uri="{BB962C8B-B14F-4D97-AF65-F5344CB8AC3E}">
        <p14:creationId xmlns:p14="http://schemas.microsoft.com/office/powerpoint/2010/main" val="19095768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endParaRPr lang="en-US" dirty="0" smtClean="0"/>
          </a:p>
          <a:p>
            <a:pPr marL="0" indent="0">
              <a:buNone/>
            </a:pPr>
            <a:r>
              <a:rPr lang="en-US" dirty="0" smtClean="0"/>
              <a:t>clear</a:t>
            </a:r>
            <a:r>
              <a:rPr lang="en-US" dirty="0" smtClean="0"/>
              <a:t>		(you must clear out the old data)</a:t>
            </a:r>
          </a:p>
          <a:p>
            <a:pPr marL="0" indent="0">
              <a:buNone/>
            </a:pPr>
            <a:r>
              <a:rPr lang="en-US" dirty="0" smtClean="0"/>
              <a:t>Load new Business.csv</a:t>
            </a:r>
          </a:p>
          <a:p>
            <a:pPr marL="0" indent="0">
              <a:buNone/>
            </a:pPr>
            <a:r>
              <a:rPr lang="en-US" dirty="0" smtClean="0"/>
              <a:t>Look in data editor</a:t>
            </a:r>
          </a:p>
          <a:p>
            <a:pPr marL="0" indent="0">
              <a:buNone/>
            </a:pPr>
            <a:endParaRPr lang="en-US" dirty="0"/>
          </a:p>
          <a:p>
            <a:pPr marL="0" indent="0">
              <a:buNone/>
            </a:pPr>
            <a:r>
              <a:rPr lang="en-US" dirty="0" smtClean="0"/>
              <a:t>What relationship are we trying to figure out?</a:t>
            </a:r>
            <a:endParaRPr lang="en-US" dirty="0"/>
          </a:p>
          <a:p>
            <a:pPr marL="0" indent="0">
              <a:buNone/>
            </a:pPr>
            <a:endParaRPr lang="en-US" dirty="0" smtClean="0"/>
          </a:p>
          <a:p>
            <a:pPr marL="0" indent="0">
              <a:buNone/>
            </a:pPr>
            <a:r>
              <a:rPr lang="en-US" dirty="0" smtClean="0"/>
              <a:t> </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0886632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196292"/>
            <a:ext cx="5257800" cy="525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638800" y="4876800"/>
            <a:ext cx="2839239" cy="923330"/>
          </a:xfrm>
          <a:prstGeom prst="rect">
            <a:avLst/>
          </a:prstGeom>
          <a:solidFill>
            <a:schemeClr val="bg1"/>
          </a:solidFill>
        </p:spPr>
        <p:txBody>
          <a:bodyPr wrap="none">
            <a:spAutoFit/>
          </a:bodyPr>
          <a:lstStyle/>
          <a:p>
            <a:r>
              <a:rPr lang="en-US" dirty="0" smtClean="0"/>
              <a:t>Is this a linear function?</a:t>
            </a:r>
          </a:p>
          <a:p>
            <a:r>
              <a:rPr lang="en-US" dirty="0" smtClean="0"/>
              <a:t>Will a straight line</a:t>
            </a:r>
            <a:r>
              <a:rPr lang="en-US" dirty="0"/>
              <a:t> </a:t>
            </a:r>
            <a:endParaRPr lang="en-US" dirty="0" smtClean="0"/>
          </a:p>
          <a:p>
            <a:r>
              <a:rPr lang="en-US" dirty="0" smtClean="0"/>
              <a:t>give you the smallest error? </a:t>
            </a:r>
          </a:p>
        </p:txBody>
      </p:sp>
      <p:sp>
        <p:nvSpPr>
          <p:cNvPr id="6" name="Rectangle 5"/>
          <p:cNvSpPr/>
          <p:nvPr/>
        </p:nvSpPr>
        <p:spPr>
          <a:xfrm>
            <a:off x="2789353" y="653534"/>
            <a:ext cx="3001847" cy="369332"/>
          </a:xfrm>
          <a:prstGeom prst="rect">
            <a:avLst/>
          </a:prstGeom>
        </p:spPr>
        <p:txBody>
          <a:bodyPr wrap="none">
            <a:spAutoFit/>
          </a:bodyPr>
          <a:lstStyle/>
          <a:p>
            <a:r>
              <a:rPr lang="en-US" dirty="0" smtClean="0"/>
              <a:t>scatter </a:t>
            </a:r>
            <a:r>
              <a:rPr lang="en-US" dirty="0" err="1" smtClean="0"/>
              <a:t>commutecars</a:t>
            </a:r>
            <a:r>
              <a:rPr lang="en-US" dirty="0" smtClean="0"/>
              <a:t> business</a:t>
            </a:r>
            <a:endParaRPr lang="en-US" dirty="0"/>
          </a:p>
        </p:txBody>
      </p:sp>
    </p:spTree>
    <p:extLst>
      <p:ext uri="{BB962C8B-B14F-4D97-AF65-F5344CB8AC3E}">
        <p14:creationId xmlns:p14="http://schemas.microsoft.com/office/powerpoint/2010/main" val="24303035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 functions</a:t>
            </a:r>
            <a:endParaRPr lang="en-US" dirty="0"/>
          </a:p>
        </p:txBody>
      </p:sp>
      <p:sp>
        <p:nvSpPr>
          <p:cNvPr id="3" name="Content Placeholder 2"/>
          <p:cNvSpPr>
            <a:spLocks noGrp="1"/>
          </p:cNvSpPr>
          <p:nvPr>
            <p:ph idx="1"/>
          </p:nvPr>
        </p:nvSpPr>
        <p:spPr/>
        <p:txBody>
          <a:bodyPr/>
          <a:lstStyle/>
          <a:p>
            <a:pPr marL="0" indent="0">
              <a:buNone/>
            </a:pPr>
            <a:r>
              <a:rPr lang="en-US" dirty="0" smtClean="0"/>
              <a:t>Let’s find what our function resembles: </a:t>
            </a:r>
          </a:p>
          <a:p>
            <a:r>
              <a:rPr lang="en-US" dirty="0" smtClean="0"/>
              <a:t>Quadratic function</a:t>
            </a:r>
          </a:p>
          <a:p>
            <a:r>
              <a:rPr lang="en-US" dirty="0" smtClean="0"/>
              <a:t>Logarithmic function</a:t>
            </a:r>
          </a:p>
          <a:p>
            <a:r>
              <a:rPr lang="en-US" dirty="0" smtClean="0"/>
              <a:t>Exponential function</a:t>
            </a:r>
          </a:p>
          <a:p>
            <a:endParaRPr lang="en-US" dirty="0"/>
          </a:p>
        </p:txBody>
      </p:sp>
    </p:spTree>
    <p:extLst>
      <p:ext uri="{BB962C8B-B14F-4D97-AF65-F5344CB8AC3E}">
        <p14:creationId xmlns:p14="http://schemas.microsoft.com/office/powerpoint/2010/main" val="26089561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Quadratic function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783180"/>
              </p:ext>
            </p:extLst>
          </p:nvPr>
        </p:nvGraphicFramePr>
        <p:xfrm>
          <a:off x="1171415" y="2118360"/>
          <a:ext cx="1716405" cy="2072640"/>
        </p:xfrm>
        <a:graphic>
          <a:graphicData uri="http://schemas.openxmlformats.org/drawingml/2006/table">
            <a:tbl>
              <a:tblPr/>
              <a:tblGrid>
                <a:gridCol w="859790"/>
                <a:gridCol w="856615"/>
              </a:tblGrid>
              <a:tr h="0">
                <a:tc>
                  <a:txBody>
                    <a:bodyPr/>
                    <a:lstStyle/>
                    <a:p>
                      <a:pPr marL="0" marR="0" algn="ctr">
                        <a:spcBef>
                          <a:spcPts val="0"/>
                        </a:spcBef>
                        <a:spcAft>
                          <a:spcPts val="0"/>
                        </a:spcAft>
                      </a:pPr>
                      <a:r>
                        <a:rPr lang="en-US" sz="1100" b="1" i="1" dirty="0">
                          <a:effectLst/>
                          <a:latin typeface="Arial"/>
                        </a:rPr>
                        <a:t>x</a:t>
                      </a:r>
                      <a:endParaRPr lang="en-US" sz="1200" dirty="0">
                        <a:effectLst/>
                        <a:latin typeface="Times New Roman"/>
                      </a:endParaRPr>
                    </a:p>
                  </a:txBody>
                  <a:tcPr marL="73025" marR="730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b="1" i="1">
                          <a:effectLst/>
                          <a:latin typeface="Arial"/>
                        </a:rPr>
                        <a:t>Y</a:t>
                      </a:r>
                      <a:endParaRPr lang="en-US" sz="1200">
                        <a:effectLst/>
                        <a:latin typeface="Times New Roman"/>
                      </a:endParaRPr>
                    </a:p>
                  </a:txBody>
                  <a:tcPr marL="73025" marR="730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r>
              <a:tr h="0">
                <a:tc>
                  <a:txBody>
                    <a:bodyPr/>
                    <a:lstStyle/>
                    <a:p>
                      <a:pPr marL="0" marR="0" algn="ctr">
                        <a:spcBef>
                          <a:spcPts val="0"/>
                        </a:spcBef>
                        <a:spcAft>
                          <a:spcPts val="0"/>
                        </a:spcAft>
                      </a:pPr>
                      <a:r>
                        <a:rPr lang="en-US" sz="1100">
                          <a:effectLst/>
                          <a:latin typeface="Arial"/>
                        </a:rPr>
                        <a:t>-3</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1100">
                          <a:effectLst/>
                          <a:latin typeface="Arial"/>
                        </a:rPr>
                        <a:t>9</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r>
              <a:tr h="0">
                <a:tc>
                  <a:txBody>
                    <a:bodyPr/>
                    <a:lstStyle/>
                    <a:p>
                      <a:pPr marL="0" marR="0" algn="ctr">
                        <a:spcBef>
                          <a:spcPts val="0"/>
                        </a:spcBef>
                        <a:spcAft>
                          <a:spcPts val="0"/>
                        </a:spcAft>
                      </a:pPr>
                      <a:r>
                        <a:rPr lang="en-US" sz="1100">
                          <a:effectLst/>
                          <a:latin typeface="Arial"/>
                        </a:rPr>
                        <a:t>-2</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dirty="0">
                          <a:effectLst/>
                          <a:latin typeface="Arial"/>
                        </a:rPr>
                        <a:t>4</a:t>
                      </a:r>
                      <a:endParaRPr lang="en-US" sz="1200" dirty="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r>
              <a:tr h="0">
                <a:tc>
                  <a:txBody>
                    <a:bodyPr/>
                    <a:lstStyle/>
                    <a:p>
                      <a:pPr marL="0" marR="0" algn="ctr">
                        <a:spcBef>
                          <a:spcPts val="0"/>
                        </a:spcBef>
                        <a:spcAft>
                          <a:spcPts val="0"/>
                        </a:spcAft>
                      </a:pPr>
                      <a:r>
                        <a:rPr lang="en-US" sz="1100">
                          <a:effectLst/>
                          <a:latin typeface="Arial"/>
                        </a:rPr>
                        <a:t>-1</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1100">
                          <a:effectLst/>
                          <a:latin typeface="Arial"/>
                        </a:rPr>
                        <a:t>1</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r>
              <a:tr h="0">
                <a:tc>
                  <a:txBody>
                    <a:bodyPr/>
                    <a:lstStyle/>
                    <a:p>
                      <a:pPr marL="0" marR="0" algn="ctr">
                        <a:spcBef>
                          <a:spcPts val="0"/>
                        </a:spcBef>
                        <a:spcAft>
                          <a:spcPts val="0"/>
                        </a:spcAft>
                      </a:pPr>
                      <a:r>
                        <a:rPr lang="en-US" sz="1100">
                          <a:effectLst/>
                          <a:latin typeface="Arial"/>
                        </a:rPr>
                        <a:t>0</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a:effectLst/>
                          <a:latin typeface="Arial"/>
                        </a:rPr>
                        <a:t>0</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r>
              <a:tr h="0">
                <a:tc>
                  <a:txBody>
                    <a:bodyPr/>
                    <a:lstStyle/>
                    <a:p>
                      <a:pPr marL="0" marR="0" algn="ctr">
                        <a:spcBef>
                          <a:spcPts val="0"/>
                        </a:spcBef>
                        <a:spcAft>
                          <a:spcPts val="0"/>
                        </a:spcAft>
                      </a:pPr>
                      <a:r>
                        <a:rPr lang="en-US" sz="1100" dirty="0">
                          <a:effectLst/>
                          <a:latin typeface="Arial"/>
                        </a:rPr>
                        <a:t>1</a:t>
                      </a:r>
                      <a:endParaRPr lang="en-US" sz="1200" dirty="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1100">
                          <a:effectLst/>
                          <a:latin typeface="Arial"/>
                        </a:rPr>
                        <a:t>1</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r>
              <a:tr h="0">
                <a:tc>
                  <a:txBody>
                    <a:bodyPr/>
                    <a:lstStyle/>
                    <a:p>
                      <a:pPr marL="0" marR="0" algn="ctr">
                        <a:spcBef>
                          <a:spcPts val="0"/>
                        </a:spcBef>
                        <a:spcAft>
                          <a:spcPts val="0"/>
                        </a:spcAft>
                      </a:pPr>
                      <a:r>
                        <a:rPr lang="en-US" sz="1100">
                          <a:effectLst/>
                          <a:latin typeface="Arial"/>
                        </a:rPr>
                        <a:t>2</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a:effectLst/>
                          <a:latin typeface="Arial"/>
                        </a:rPr>
                        <a:t>4</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r>
              <a:tr h="0">
                <a:tc>
                  <a:txBody>
                    <a:bodyPr/>
                    <a:lstStyle/>
                    <a:p>
                      <a:pPr marL="0" marR="0" algn="ctr">
                        <a:spcBef>
                          <a:spcPts val="0"/>
                        </a:spcBef>
                        <a:spcAft>
                          <a:spcPts val="0"/>
                        </a:spcAft>
                      </a:pPr>
                      <a:r>
                        <a:rPr lang="en-US" sz="1100">
                          <a:effectLst/>
                          <a:latin typeface="Arial"/>
                        </a:rPr>
                        <a:t>3</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1100" dirty="0">
                          <a:effectLst/>
                          <a:latin typeface="Arial"/>
                        </a:rPr>
                        <a:t>9</a:t>
                      </a:r>
                      <a:endParaRPr lang="en-US" sz="1200" dirty="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r>
            </a:tbl>
          </a:graphicData>
        </a:graphic>
      </p:graphicFrame>
      <p:sp>
        <p:nvSpPr>
          <p:cNvPr id="5" name="Rectangle 1"/>
          <p:cNvSpPr>
            <a:spLocks noChangeArrowheads="1"/>
          </p:cNvSpPr>
          <p:nvPr/>
        </p:nvSpPr>
        <p:spPr bwMode="auto">
          <a:xfrm>
            <a:off x="1503363" y="1323915"/>
            <a:ext cx="2078037"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Arial" pitchFamily="34" charset="0"/>
                <a:cs typeface="Arial" pitchFamily="34" charset="0"/>
              </a:rPr>
              <a:t>Y=x</a:t>
            </a:r>
            <a:r>
              <a:rPr kumimoji="0" lang="en-US" sz="28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600" b="0" i="0" u="none" strike="noStrike" cap="none" normalizeH="0" baseline="3000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1143000" y="5105400"/>
            <a:ext cx="6705600" cy="1477328"/>
          </a:xfrm>
          <a:prstGeom prst="rect">
            <a:avLst/>
          </a:prstGeom>
          <a:noFill/>
        </p:spPr>
        <p:txBody>
          <a:bodyPr wrap="square" rtlCol="0">
            <a:spAutoFit/>
          </a:bodyPr>
          <a:lstStyle/>
          <a:p>
            <a:r>
              <a:rPr lang="en-US" dirty="0" smtClean="0"/>
              <a:t>Notice how Y changes as X change.</a:t>
            </a:r>
          </a:p>
          <a:p>
            <a:r>
              <a:rPr lang="en-US" dirty="0" smtClean="0"/>
              <a:t>The slope is </a:t>
            </a:r>
            <a:r>
              <a:rPr lang="en-US" dirty="0" smtClean="0"/>
              <a:t>no longer the same </a:t>
            </a:r>
            <a:r>
              <a:rPr lang="en-US" dirty="0" smtClean="0"/>
              <a:t>(“not a constant</a:t>
            </a:r>
            <a:r>
              <a:rPr lang="en-US" dirty="0" smtClean="0"/>
              <a:t>”)</a:t>
            </a:r>
          </a:p>
          <a:p>
            <a:r>
              <a:rPr lang="en-US" dirty="0"/>
              <a:t>The change in Y is 1 as x goes from 0 to 1, </a:t>
            </a:r>
            <a:endParaRPr lang="en-US" dirty="0" smtClean="0"/>
          </a:p>
          <a:p>
            <a:r>
              <a:rPr lang="en-US" dirty="0" smtClean="0"/>
              <a:t>3 </a:t>
            </a:r>
            <a:r>
              <a:rPr lang="en-US" dirty="0"/>
              <a:t>as x goes from 1 to 2</a:t>
            </a:r>
            <a:r>
              <a:rPr lang="en-US" dirty="0" smtClean="0"/>
              <a:t>,</a:t>
            </a:r>
          </a:p>
          <a:p>
            <a:r>
              <a:rPr lang="en-US" dirty="0" smtClean="0"/>
              <a:t>5 </a:t>
            </a:r>
            <a:r>
              <a:rPr lang="en-US" dirty="0"/>
              <a:t>as x goes from 2 to 3. </a:t>
            </a:r>
          </a:p>
        </p:txBody>
      </p:sp>
      <p:pic>
        <p:nvPicPr>
          <p:cNvPr id="4098" name="Picture 2" descr="http://img.sparknotes.com/figures/5/58d0bf8a567f329cbfb0d18f70e6be77/y=x%5E2.gif"/>
          <p:cNvPicPr>
            <a:picLocks noChangeAspect="1" noChangeArrowheads="1"/>
          </p:cNvPicPr>
          <p:nvPr/>
        </p:nvPicPr>
        <p:blipFill rotWithShape="1">
          <a:blip r:embed="rId2">
            <a:extLst>
              <a:ext uri="{28A0092B-C50C-407E-A947-70E740481C1C}">
                <a14:useLocalDpi xmlns:a14="http://schemas.microsoft.com/office/drawing/2010/main" val="0"/>
              </a:ext>
            </a:extLst>
          </a:blip>
          <a:srcRect t="3383" b="8426"/>
          <a:stretch/>
        </p:blipFill>
        <p:spPr bwMode="auto">
          <a:xfrm>
            <a:off x="4200525" y="1063257"/>
            <a:ext cx="4562475" cy="388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2189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quadratic functions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90278273"/>
              </p:ext>
            </p:extLst>
          </p:nvPr>
        </p:nvGraphicFramePr>
        <p:xfrm>
          <a:off x="-76200" y="3657600"/>
          <a:ext cx="4114800" cy="1318260"/>
        </p:xfrm>
        <a:graphic>
          <a:graphicData uri="http://schemas.openxmlformats.org/drawingml/2006/table">
            <a:tbl>
              <a:tblPr/>
              <a:tblGrid>
                <a:gridCol w="4114800"/>
              </a:tblGrid>
              <a:tr h="0">
                <a:tc>
                  <a:txBody>
                    <a:bodyPr/>
                    <a:lstStyle/>
                    <a:p>
                      <a:pPr marL="0" marR="0" algn="ctr">
                        <a:spcBef>
                          <a:spcPts val="0"/>
                        </a:spcBef>
                        <a:spcAft>
                          <a:spcPts val="0"/>
                        </a:spcAft>
                      </a:pPr>
                      <a:r>
                        <a:rPr lang="en-US" sz="2400" i="1" dirty="0">
                          <a:effectLst/>
                          <a:latin typeface="Arial"/>
                        </a:rPr>
                        <a:t>y = ax</a:t>
                      </a:r>
                      <a:r>
                        <a:rPr lang="en-US" sz="2400" i="1" baseline="30000" dirty="0">
                          <a:effectLst/>
                          <a:latin typeface="arial"/>
                        </a:rPr>
                        <a:t>2</a:t>
                      </a:r>
                      <a:r>
                        <a:rPr lang="en-US" sz="2400" i="1" dirty="0">
                          <a:effectLst/>
                          <a:latin typeface="Arial"/>
                        </a:rPr>
                        <a:t> + </a:t>
                      </a:r>
                      <a:r>
                        <a:rPr lang="en-US" sz="2400" i="1" dirty="0" err="1">
                          <a:effectLst/>
                          <a:latin typeface="Arial"/>
                        </a:rPr>
                        <a:t>bx</a:t>
                      </a:r>
                      <a:r>
                        <a:rPr lang="en-US" sz="2400" i="1" dirty="0">
                          <a:effectLst/>
                          <a:latin typeface="Arial"/>
                        </a:rPr>
                        <a:t> + c</a:t>
                      </a:r>
                      <a:endParaRPr lang="en-US" sz="2800" dirty="0">
                        <a:effectLst/>
                        <a:latin typeface="Times New Roman"/>
                      </a:endParaRPr>
                    </a:p>
                  </a:txBody>
                  <a:tcPr marL="73025" marR="73025" marT="36830" marB="368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marL="0" marR="0" algn="ctr">
                        <a:spcBef>
                          <a:spcPts val="0"/>
                        </a:spcBef>
                        <a:spcAft>
                          <a:spcPts val="0"/>
                        </a:spcAft>
                      </a:pPr>
                      <a:r>
                        <a:rPr lang="es-ES" sz="2400" i="1" dirty="0">
                          <a:effectLst/>
                          <a:latin typeface="Arial"/>
                        </a:rPr>
                        <a:t>y = (</a:t>
                      </a:r>
                      <a:r>
                        <a:rPr lang="es-ES" sz="2400" i="1" dirty="0" err="1">
                          <a:effectLst/>
                          <a:latin typeface="Arial"/>
                        </a:rPr>
                        <a:t>ax</a:t>
                      </a:r>
                      <a:r>
                        <a:rPr lang="es-ES" sz="2400" i="1" dirty="0">
                          <a:effectLst/>
                          <a:latin typeface="Arial"/>
                        </a:rPr>
                        <a:t> + b)(cx  + d)</a:t>
                      </a:r>
                      <a:endParaRPr lang="es-ES" sz="2800" dirty="0">
                        <a:effectLst/>
                        <a:latin typeface="Times New Roman"/>
                      </a:endParaRPr>
                    </a:p>
                  </a:txBody>
                  <a:tcPr marL="73025" marR="73025" marT="36830" marB="368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marL="0" marR="0" algn="ctr">
                        <a:spcBef>
                          <a:spcPts val="0"/>
                        </a:spcBef>
                        <a:spcAft>
                          <a:spcPts val="0"/>
                        </a:spcAft>
                      </a:pPr>
                      <a:r>
                        <a:rPr lang="en-US" sz="2400" i="1" dirty="0">
                          <a:effectLst/>
                          <a:latin typeface="Arial"/>
                        </a:rPr>
                        <a:t>y = a(</a:t>
                      </a:r>
                      <a:r>
                        <a:rPr lang="en-US" sz="2400" i="1" dirty="0" err="1">
                          <a:effectLst/>
                          <a:latin typeface="Arial"/>
                        </a:rPr>
                        <a:t>x+b</a:t>
                      </a:r>
                      <a:r>
                        <a:rPr lang="en-US" sz="2400" i="1" dirty="0">
                          <a:effectLst/>
                          <a:latin typeface="Arial"/>
                        </a:rPr>
                        <a:t>)</a:t>
                      </a:r>
                      <a:r>
                        <a:rPr lang="en-US" sz="2400" i="1" baseline="30000" dirty="0">
                          <a:effectLst/>
                          <a:latin typeface="arial"/>
                        </a:rPr>
                        <a:t>2</a:t>
                      </a:r>
                      <a:r>
                        <a:rPr lang="en-US" sz="2400" i="1" dirty="0">
                          <a:effectLst/>
                          <a:latin typeface="Arial"/>
                        </a:rPr>
                        <a:t> + c</a:t>
                      </a:r>
                      <a:endParaRPr lang="en-US" sz="2800" dirty="0">
                        <a:effectLst/>
                        <a:latin typeface="Times New Roman"/>
                      </a:endParaRPr>
                    </a:p>
                  </a:txBody>
                  <a:tcPr marL="73025" marR="73025" marT="36830" marB="368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pic>
        <p:nvPicPr>
          <p:cNvPr id="5" name="Content Placeholder 4" descr="http://www.montereyinstitute.org/courses/Algebra1/COURSE_TEXT_RESOURCE/U03_L2_T5_text_final_files/image010.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4800" y="1676400"/>
            <a:ext cx="3752850" cy="3819525"/>
          </a:xfrm>
          <a:prstGeom prst="rect">
            <a:avLst/>
          </a:prstGeom>
          <a:noFill/>
          <a:ln>
            <a:noFill/>
          </a:ln>
        </p:spPr>
      </p:pic>
      <p:sp>
        <p:nvSpPr>
          <p:cNvPr id="7" name="TextBox 6"/>
          <p:cNvSpPr txBox="1"/>
          <p:nvPr/>
        </p:nvSpPr>
        <p:spPr>
          <a:xfrm>
            <a:off x="5257800" y="4267200"/>
            <a:ext cx="2895600" cy="369332"/>
          </a:xfrm>
          <a:prstGeom prst="rect">
            <a:avLst/>
          </a:prstGeom>
          <a:noFill/>
        </p:spPr>
        <p:txBody>
          <a:bodyPr wrap="square" rtlCol="0">
            <a:spAutoFit/>
          </a:bodyPr>
          <a:lstStyle/>
          <a:p>
            <a:r>
              <a:rPr lang="en-US" dirty="0" smtClean="0"/>
              <a:t>Is a&gt;0 or a&lt;0 here?</a:t>
            </a:r>
            <a:endParaRPr lang="en-US" dirty="0"/>
          </a:p>
        </p:txBody>
      </p:sp>
      <p:sp>
        <p:nvSpPr>
          <p:cNvPr id="8" name="TextBox 7"/>
          <p:cNvSpPr txBox="1"/>
          <p:nvPr/>
        </p:nvSpPr>
        <p:spPr>
          <a:xfrm>
            <a:off x="2362200" y="5726668"/>
            <a:ext cx="5791200" cy="369332"/>
          </a:xfrm>
          <a:prstGeom prst="rect">
            <a:avLst/>
          </a:prstGeom>
          <a:noFill/>
        </p:spPr>
        <p:txBody>
          <a:bodyPr wrap="square" rtlCol="0">
            <a:spAutoFit/>
          </a:bodyPr>
          <a:lstStyle/>
          <a:p>
            <a:r>
              <a:rPr lang="en-US" dirty="0" smtClean="0"/>
              <a:t>Quadratic functions </a:t>
            </a:r>
            <a:r>
              <a:rPr lang="en-US" dirty="0" smtClean="0"/>
              <a:t>are one type of polynomial functions:</a:t>
            </a:r>
            <a:endParaRPr lang="en-US" dirty="0"/>
          </a:p>
        </p:txBody>
      </p:sp>
      <p:pic>
        <p:nvPicPr>
          <p:cNvPr id="2050" name="Picture 2" descr="a_n x^n + a_{n-1}x^{n-1} + \dotsb + a_2 x^2 + a_1 x + a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6096000"/>
            <a:ext cx="6026727"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38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a:t>
            </a:r>
            <a:r>
              <a:rPr lang="en-US" dirty="0" smtClean="0"/>
              <a:t>with </a:t>
            </a:r>
            <a:r>
              <a:rPr lang="en-US" dirty="0"/>
              <a:t>polynomials</a:t>
            </a:r>
            <a:br>
              <a:rPr lang="en-US" dirty="0"/>
            </a:br>
            <a:r>
              <a:rPr lang="en-US" dirty="0"/>
              <a:t> </a:t>
            </a:r>
            <a:r>
              <a:rPr lang="en-US" dirty="0" smtClean="0"/>
              <a:t>more generally</a:t>
            </a:r>
            <a:endParaRPr lang="en-US" dirty="0"/>
          </a:p>
        </p:txBody>
      </p:sp>
      <p:sp>
        <p:nvSpPr>
          <p:cNvPr id="3" name="Content Placeholder 2"/>
          <p:cNvSpPr>
            <a:spLocks noGrp="1"/>
          </p:cNvSpPr>
          <p:nvPr>
            <p:ph idx="1"/>
          </p:nvPr>
        </p:nvSpPr>
        <p:spPr>
          <a:xfrm>
            <a:off x="457200" y="1493837"/>
            <a:ext cx="8534400" cy="4754563"/>
          </a:xfrm>
        </p:spPr>
        <p:txBody>
          <a:bodyPr>
            <a:normAutofit fontScale="70000" lnSpcReduction="20000"/>
          </a:bodyPr>
          <a:lstStyle/>
          <a:p>
            <a:pPr marL="0" indent="0">
              <a:buNone/>
            </a:pPr>
            <a:r>
              <a:rPr lang="en-US" dirty="0" smtClean="0"/>
              <a:t>Example: </a:t>
            </a:r>
          </a:p>
          <a:p>
            <a:r>
              <a:rPr lang="en-US" dirty="0" smtClean="0"/>
              <a:t>Y=3x</a:t>
            </a:r>
            <a:r>
              <a:rPr lang="en-US" baseline="30000" dirty="0" smtClean="0"/>
              <a:t>8</a:t>
            </a:r>
            <a:r>
              <a:rPr lang="en-US" dirty="0" smtClean="0"/>
              <a:t>		Q=.4P</a:t>
            </a:r>
            <a:r>
              <a:rPr lang="en-US" baseline="30000" dirty="0" smtClean="0"/>
              <a:t>1/3</a:t>
            </a:r>
            <a:r>
              <a:rPr lang="en-US" dirty="0" smtClean="0"/>
              <a:t>		Generally: Y=mx</a:t>
            </a:r>
            <a:r>
              <a:rPr lang="en-US" baseline="30000" dirty="0" smtClean="0"/>
              <a:t>c</a:t>
            </a:r>
          </a:p>
          <a:p>
            <a:pPr marL="0" indent="0">
              <a:buNone/>
            </a:pPr>
            <a:r>
              <a:rPr lang="en-US" dirty="0" smtClean="0"/>
              <a:t>Identify: m constant, x variable, c exponent </a:t>
            </a:r>
            <a:endParaRPr lang="en-US" dirty="0" smtClean="0"/>
          </a:p>
          <a:p>
            <a:pPr marL="0" indent="0">
              <a:buNone/>
            </a:pPr>
            <a:endParaRPr lang="en-US" dirty="0" smtClean="0"/>
          </a:p>
          <a:p>
            <a:r>
              <a:rPr lang="en-US" dirty="0" smtClean="0"/>
              <a:t>Some special ones:</a:t>
            </a:r>
          </a:p>
          <a:p>
            <a:r>
              <a:rPr lang="en-US" dirty="0" smtClean="0"/>
              <a:t>x</a:t>
            </a:r>
            <a:r>
              <a:rPr lang="en-US" baseline="30000" dirty="0" smtClean="0"/>
              <a:t>1</a:t>
            </a:r>
            <a:r>
              <a:rPr lang="en-US" dirty="0" smtClean="0"/>
              <a:t> = x</a:t>
            </a:r>
            <a:r>
              <a:rPr lang="en-US" dirty="0" smtClean="0"/>
              <a:t>		</a:t>
            </a:r>
            <a:endParaRPr lang="en-US" dirty="0" smtClean="0"/>
          </a:p>
          <a:p>
            <a:r>
              <a:rPr lang="en-US" dirty="0" smtClean="0"/>
              <a:t>x</a:t>
            </a:r>
            <a:r>
              <a:rPr lang="en-US" baseline="30000" dirty="0" smtClean="0"/>
              <a:t>-1</a:t>
            </a:r>
            <a:r>
              <a:rPr lang="en-US" dirty="0" smtClean="0"/>
              <a:t> </a:t>
            </a:r>
            <a:r>
              <a:rPr lang="en-US" dirty="0" smtClean="0"/>
              <a:t>= 1/x	</a:t>
            </a:r>
            <a:r>
              <a:rPr lang="en-US" dirty="0"/>
              <a:t>	</a:t>
            </a:r>
            <a:r>
              <a:rPr lang="en-US" dirty="0" smtClean="0"/>
              <a:t>x</a:t>
            </a:r>
            <a:r>
              <a:rPr lang="en-US" baseline="30000" dirty="0" smtClean="0"/>
              <a:t>-2</a:t>
            </a:r>
            <a:r>
              <a:rPr lang="en-US" dirty="0" smtClean="0"/>
              <a:t> </a:t>
            </a:r>
            <a:r>
              <a:rPr lang="en-US" dirty="0"/>
              <a:t>= </a:t>
            </a:r>
            <a:r>
              <a:rPr lang="en-US" dirty="0" smtClean="0"/>
              <a:t>1/x</a:t>
            </a:r>
            <a:r>
              <a:rPr lang="en-US" baseline="30000" dirty="0" smtClean="0"/>
              <a:t>2</a:t>
            </a:r>
            <a:r>
              <a:rPr lang="en-US" dirty="0"/>
              <a:t>	</a:t>
            </a:r>
            <a:r>
              <a:rPr lang="en-US" dirty="0" smtClean="0"/>
              <a:t>	</a:t>
            </a:r>
            <a:endParaRPr lang="en-US" dirty="0" smtClean="0"/>
          </a:p>
          <a:p>
            <a:r>
              <a:rPr lang="en-US" dirty="0" smtClean="0"/>
              <a:t>x</a:t>
            </a:r>
            <a:r>
              <a:rPr lang="en-US" baseline="30000" dirty="0" smtClean="0"/>
              <a:t>0</a:t>
            </a:r>
            <a:r>
              <a:rPr lang="en-US" dirty="0" smtClean="0"/>
              <a:t> = 1	</a:t>
            </a:r>
            <a:r>
              <a:rPr lang="en-US" dirty="0" smtClean="0"/>
              <a:t>	</a:t>
            </a:r>
            <a:endParaRPr lang="en-US" dirty="0" smtClean="0"/>
          </a:p>
          <a:p>
            <a:r>
              <a:rPr lang="en-US" dirty="0" smtClean="0"/>
              <a:t>x</a:t>
            </a:r>
            <a:r>
              <a:rPr lang="en-US" baseline="30000" dirty="0" smtClean="0"/>
              <a:t>1/2</a:t>
            </a:r>
            <a:r>
              <a:rPr lang="en-US" dirty="0" smtClean="0"/>
              <a:t> </a:t>
            </a:r>
            <a:r>
              <a:rPr lang="en-US" dirty="0" smtClean="0"/>
              <a:t>= </a:t>
            </a:r>
            <a:r>
              <a:rPr lang="en-US" dirty="0" err="1" smtClean="0"/>
              <a:t>sqrt</a:t>
            </a:r>
            <a:r>
              <a:rPr lang="en-US" dirty="0" smtClean="0"/>
              <a:t>(x</a:t>
            </a:r>
            <a:r>
              <a:rPr lang="en-US" dirty="0" smtClean="0"/>
              <a:t>)	</a:t>
            </a:r>
          </a:p>
          <a:p>
            <a:r>
              <a:rPr lang="en-US" dirty="0" smtClean="0"/>
              <a:t>When </a:t>
            </a:r>
            <a:r>
              <a:rPr lang="en-US" dirty="0" smtClean="0"/>
              <a:t>there is no constant, the ”hidden” constant is 1. </a:t>
            </a:r>
            <a:endParaRPr lang="en-US" dirty="0" smtClean="0"/>
          </a:p>
          <a:p>
            <a:pPr marL="0" indent="0">
              <a:buNone/>
            </a:pPr>
            <a:r>
              <a:rPr lang="en-US" dirty="0"/>
              <a:t>	</a:t>
            </a:r>
            <a:r>
              <a:rPr lang="en-US" dirty="0" err="1" smtClean="0"/>
              <a:t>E.g</a:t>
            </a:r>
            <a:r>
              <a:rPr lang="en-US" dirty="0" smtClean="0"/>
              <a:t>, when you see = x, think 1*x</a:t>
            </a:r>
            <a:r>
              <a:rPr lang="en-US" baseline="30000" dirty="0" smtClean="0"/>
              <a:t>1</a:t>
            </a:r>
          </a:p>
          <a:p>
            <a:r>
              <a:rPr lang="en-US" dirty="0"/>
              <a:t>When there is no </a:t>
            </a:r>
            <a:r>
              <a:rPr lang="en-US" dirty="0" smtClean="0"/>
              <a:t>variable, </a:t>
            </a:r>
            <a:r>
              <a:rPr lang="en-US" dirty="0"/>
              <a:t>the ”hidden” </a:t>
            </a:r>
            <a:r>
              <a:rPr lang="en-US" dirty="0" smtClean="0"/>
              <a:t>variable has a power of 0.  </a:t>
            </a:r>
          </a:p>
          <a:p>
            <a:pPr marL="457200" lvl="1" indent="0">
              <a:buNone/>
            </a:pPr>
            <a:r>
              <a:rPr lang="en-US" sz="2900" dirty="0" smtClean="0"/>
              <a:t>        </a:t>
            </a:r>
            <a:r>
              <a:rPr lang="en-US" sz="2900" dirty="0" err="1" smtClean="0"/>
              <a:t>E.g</a:t>
            </a:r>
            <a:r>
              <a:rPr lang="en-US" sz="2900" dirty="0"/>
              <a:t>, when you see = </a:t>
            </a:r>
            <a:r>
              <a:rPr lang="en-US" sz="2900" dirty="0" smtClean="0"/>
              <a:t>z, </a:t>
            </a:r>
            <a:r>
              <a:rPr lang="en-US" sz="2900" dirty="0"/>
              <a:t>think </a:t>
            </a:r>
            <a:r>
              <a:rPr lang="en-US" sz="2900" dirty="0" smtClean="0"/>
              <a:t>z*x</a:t>
            </a:r>
            <a:r>
              <a:rPr lang="en-US" sz="2900" baseline="30000" dirty="0"/>
              <a:t>0</a:t>
            </a:r>
          </a:p>
          <a:p>
            <a:endParaRPr lang="en-US" baseline="30000" dirty="0" smtClean="0"/>
          </a:p>
          <a:p>
            <a:endParaRPr lang="en-US" dirty="0" smtClean="0"/>
          </a:p>
          <a:p>
            <a:endParaRPr lang="en-US" baseline="30000" dirty="0" smtClean="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984944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Derivatives: the “slope” of a polynomial</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4000" u="sng" dirty="0" smtClean="0"/>
              <a:t>the </a:t>
            </a:r>
            <a:r>
              <a:rPr lang="en-US" sz="4000" u="sng" dirty="0"/>
              <a:t>power rule</a:t>
            </a:r>
            <a:r>
              <a:rPr lang="en-US" sz="4000" dirty="0"/>
              <a:t>: </a:t>
            </a:r>
            <a:endParaRPr lang="en-US" sz="4000" dirty="0" smtClean="0"/>
          </a:p>
          <a:p>
            <a:pPr marL="0" indent="0" algn="ctr">
              <a:buNone/>
            </a:pPr>
            <a:r>
              <a:rPr lang="en-US" sz="4600" dirty="0" smtClean="0"/>
              <a:t>if  y=mx</a:t>
            </a:r>
            <a:r>
              <a:rPr lang="en-US" sz="4600" baseline="30000" dirty="0" smtClean="0"/>
              <a:t>c</a:t>
            </a:r>
            <a:r>
              <a:rPr lang="en-US" sz="4600" dirty="0" smtClean="0"/>
              <a:t> </a:t>
            </a:r>
            <a:r>
              <a:rPr lang="en-US" sz="4600" dirty="0"/>
              <a:t>, </a:t>
            </a:r>
            <a:r>
              <a:rPr lang="en-US" sz="4600" dirty="0" err="1" smtClean="0"/>
              <a:t>dy</a:t>
            </a:r>
            <a:r>
              <a:rPr lang="en-US" sz="4600" dirty="0" smtClean="0"/>
              <a:t>/dx= </a:t>
            </a:r>
            <a:r>
              <a:rPr lang="en-US" sz="4600" dirty="0"/>
              <a:t>mcx</a:t>
            </a:r>
            <a:r>
              <a:rPr lang="en-US" sz="4600" baseline="30000" dirty="0"/>
              <a:t>c-1</a:t>
            </a:r>
          </a:p>
          <a:p>
            <a:pPr marL="0" indent="0">
              <a:buNone/>
            </a:pPr>
            <a:endParaRPr lang="en-US" baseline="30000" dirty="0"/>
          </a:p>
          <a:p>
            <a:r>
              <a:rPr lang="en-US" dirty="0"/>
              <a:t>y=3x</a:t>
            </a:r>
            <a:r>
              <a:rPr lang="en-US" baseline="30000" dirty="0"/>
              <a:t>2</a:t>
            </a:r>
            <a:r>
              <a:rPr lang="en-US" dirty="0"/>
              <a:t>. constant=3, </a:t>
            </a:r>
            <a:r>
              <a:rPr lang="en-US" dirty="0" err="1"/>
              <a:t>var</a:t>
            </a:r>
            <a:r>
              <a:rPr lang="en-US" dirty="0"/>
              <a:t> =x, exponent=2. </a:t>
            </a:r>
          </a:p>
          <a:p>
            <a:pPr marL="0" indent="0">
              <a:buNone/>
            </a:pPr>
            <a:r>
              <a:rPr lang="en-US" dirty="0" smtClean="0"/>
              <a:t>                                         </a:t>
            </a:r>
            <a:r>
              <a:rPr lang="en-US" dirty="0" err="1" smtClean="0"/>
              <a:t>dy</a:t>
            </a:r>
            <a:r>
              <a:rPr lang="en-US" dirty="0" smtClean="0"/>
              <a:t>/dx=3*2x</a:t>
            </a:r>
            <a:r>
              <a:rPr lang="en-US" baseline="30000" dirty="0" smtClean="0"/>
              <a:t>(2-1</a:t>
            </a:r>
            <a:r>
              <a:rPr lang="en-US" dirty="0"/>
              <a:t>) =6x</a:t>
            </a:r>
          </a:p>
          <a:p>
            <a:r>
              <a:rPr lang="en-US" dirty="0"/>
              <a:t>y=x</a:t>
            </a:r>
            <a:r>
              <a:rPr lang="en-US" baseline="30000" dirty="0"/>
              <a:t>-1</a:t>
            </a:r>
            <a:r>
              <a:rPr lang="en-US" dirty="0"/>
              <a:t>. constant=1, </a:t>
            </a:r>
            <a:r>
              <a:rPr lang="en-US" dirty="0" err="1"/>
              <a:t>var</a:t>
            </a:r>
            <a:r>
              <a:rPr lang="en-US" dirty="0"/>
              <a:t>=x, exponent=-1. </a:t>
            </a:r>
            <a:endParaRPr lang="en-US" dirty="0" smtClean="0"/>
          </a:p>
          <a:p>
            <a:pPr marL="0" indent="0">
              <a:buNone/>
            </a:pPr>
            <a:r>
              <a:rPr lang="en-US" dirty="0"/>
              <a:t> </a:t>
            </a:r>
            <a:r>
              <a:rPr lang="en-US" dirty="0" smtClean="0"/>
              <a:t>                                        </a:t>
            </a:r>
            <a:r>
              <a:rPr lang="en-US" dirty="0" err="1" smtClean="0"/>
              <a:t>dy</a:t>
            </a:r>
            <a:r>
              <a:rPr lang="en-US" dirty="0" smtClean="0"/>
              <a:t>/dx=1</a:t>
            </a:r>
            <a:r>
              <a:rPr lang="en-US" dirty="0"/>
              <a:t>*-1x</a:t>
            </a:r>
            <a:r>
              <a:rPr lang="en-US" baseline="30000" dirty="0"/>
              <a:t>(-1-1)</a:t>
            </a:r>
            <a:r>
              <a:rPr lang="en-US" dirty="0"/>
              <a:t> = -1x</a:t>
            </a:r>
            <a:r>
              <a:rPr lang="en-US" baseline="30000" dirty="0"/>
              <a:t>-2 </a:t>
            </a:r>
            <a:r>
              <a:rPr lang="en-US" dirty="0"/>
              <a:t>= -1/x</a:t>
            </a:r>
            <a:r>
              <a:rPr lang="en-US" baseline="30000" dirty="0"/>
              <a:t>2 </a:t>
            </a:r>
          </a:p>
          <a:p>
            <a:endParaRPr lang="en-US" baseline="30000" dirty="0"/>
          </a:p>
          <a:p>
            <a:pPr marL="0" indent="0">
              <a:buNone/>
            </a:pPr>
            <a:r>
              <a:rPr lang="en-US" dirty="0"/>
              <a:t>If you see things like this: y = ax</a:t>
            </a:r>
            <a:r>
              <a:rPr lang="en-US" baseline="30000" dirty="0"/>
              <a:t>5</a:t>
            </a:r>
            <a:r>
              <a:rPr lang="en-US" dirty="0"/>
              <a:t> + bx</a:t>
            </a:r>
            <a:r>
              <a:rPr lang="en-US" baseline="30000" dirty="0"/>
              <a:t>3</a:t>
            </a:r>
            <a:r>
              <a:rPr lang="en-US" dirty="0"/>
              <a:t> + cx – it’s just the same =mx</a:t>
            </a:r>
            <a:r>
              <a:rPr lang="en-US" baseline="30000" dirty="0"/>
              <a:t>c</a:t>
            </a:r>
          </a:p>
          <a:p>
            <a:pPr marL="0" indent="0">
              <a:buNone/>
            </a:pPr>
            <a:r>
              <a:rPr lang="en-US" dirty="0"/>
              <a:t>you can deal with the terms one at a time. </a:t>
            </a:r>
          </a:p>
          <a:p>
            <a:pPr marL="0" indent="0">
              <a:buNone/>
            </a:pPr>
            <a:endParaRPr lang="en-US" dirty="0"/>
          </a:p>
          <a:p>
            <a:pPr marL="0" indent="0">
              <a:buNone/>
            </a:pPr>
            <a:r>
              <a:rPr lang="en-US" dirty="0" smtClean="0"/>
              <a:t>But you may need to </a:t>
            </a:r>
            <a:r>
              <a:rPr lang="en-US" b="1" dirty="0" smtClean="0"/>
              <a:t>simplify</a:t>
            </a:r>
            <a:r>
              <a:rPr lang="en-US" dirty="0" smtClean="0"/>
              <a:t> the equation first.</a:t>
            </a:r>
          </a:p>
          <a:p>
            <a:endParaRPr lang="en-US" dirty="0"/>
          </a:p>
        </p:txBody>
      </p:sp>
      <p:sp>
        <p:nvSpPr>
          <p:cNvPr id="4" name="TextBox 3"/>
          <p:cNvSpPr txBox="1"/>
          <p:nvPr/>
        </p:nvSpPr>
        <p:spPr>
          <a:xfrm>
            <a:off x="381000" y="5943600"/>
            <a:ext cx="8077200" cy="369332"/>
          </a:xfrm>
          <a:prstGeom prst="rect">
            <a:avLst/>
          </a:prstGeom>
          <a:solidFill>
            <a:schemeClr val="bg2">
              <a:lumMod val="90000"/>
            </a:schemeClr>
          </a:solidFill>
        </p:spPr>
        <p:txBody>
          <a:bodyPr wrap="square" rtlCol="0">
            <a:spAutoFit/>
          </a:bodyPr>
          <a:lstStyle/>
          <a:p>
            <a:r>
              <a:rPr lang="en-US" dirty="0" smtClean="0"/>
              <a:t>When will you use this in class? When you’re trying to figure out rate of change. </a:t>
            </a:r>
            <a:endParaRPr lang="en-US" dirty="0"/>
          </a:p>
        </p:txBody>
      </p:sp>
    </p:spTree>
    <p:extLst>
      <p:ext uri="{BB962C8B-B14F-4D97-AF65-F5344CB8AC3E}">
        <p14:creationId xmlns:p14="http://schemas.microsoft.com/office/powerpoint/2010/main" val="126621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Quadratic function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5897569"/>
              </p:ext>
            </p:extLst>
          </p:nvPr>
        </p:nvGraphicFramePr>
        <p:xfrm>
          <a:off x="1171415" y="2623245"/>
          <a:ext cx="1716405" cy="2072640"/>
        </p:xfrm>
        <a:graphic>
          <a:graphicData uri="http://schemas.openxmlformats.org/drawingml/2006/table">
            <a:tbl>
              <a:tblPr/>
              <a:tblGrid>
                <a:gridCol w="859790"/>
                <a:gridCol w="856615"/>
              </a:tblGrid>
              <a:tr h="0">
                <a:tc>
                  <a:txBody>
                    <a:bodyPr/>
                    <a:lstStyle/>
                    <a:p>
                      <a:pPr marL="0" marR="0" algn="ctr">
                        <a:spcBef>
                          <a:spcPts val="0"/>
                        </a:spcBef>
                        <a:spcAft>
                          <a:spcPts val="0"/>
                        </a:spcAft>
                      </a:pPr>
                      <a:r>
                        <a:rPr lang="en-US" sz="1100" b="1" i="1" dirty="0">
                          <a:effectLst/>
                          <a:latin typeface="Arial"/>
                        </a:rPr>
                        <a:t>x</a:t>
                      </a:r>
                      <a:endParaRPr lang="en-US" sz="1200" dirty="0">
                        <a:effectLst/>
                        <a:latin typeface="Times New Roman"/>
                      </a:endParaRPr>
                    </a:p>
                  </a:txBody>
                  <a:tcPr marL="73025" marR="730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b="1" i="1">
                          <a:effectLst/>
                          <a:latin typeface="Arial"/>
                        </a:rPr>
                        <a:t>Y</a:t>
                      </a:r>
                      <a:endParaRPr lang="en-US" sz="1200">
                        <a:effectLst/>
                        <a:latin typeface="Times New Roman"/>
                      </a:endParaRPr>
                    </a:p>
                  </a:txBody>
                  <a:tcPr marL="73025" marR="730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r>
              <a:tr h="0">
                <a:tc>
                  <a:txBody>
                    <a:bodyPr/>
                    <a:lstStyle/>
                    <a:p>
                      <a:pPr marL="0" marR="0" algn="ctr">
                        <a:spcBef>
                          <a:spcPts val="0"/>
                        </a:spcBef>
                        <a:spcAft>
                          <a:spcPts val="0"/>
                        </a:spcAft>
                      </a:pPr>
                      <a:r>
                        <a:rPr lang="en-US" sz="1100">
                          <a:effectLst/>
                          <a:latin typeface="Arial"/>
                        </a:rPr>
                        <a:t>-3</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1100" dirty="0">
                          <a:effectLst/>
                          <a:latin typeface="Arial"/>
                        </a:rPr>
                        <a:t>9</a:t>
                      </a:r>
                      <a:endParaRPr lang="en-US" sz="1200" dirty="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r>
              <a:tr h="0">
                <a:tc>
                  <a:txBody>
                    <a:bodyPr/>
                    <a:lstStyle/>
                    <a:p>
                      <a:pPr marL="0" marR="0" algn="ctr">
                        <a:spcBef>
                          <a:spcPts val="0"/>
                        </a:spcBef>
                        <a:spcAft>
                          <a:spcPts val="0"/>
                        </a:spcAft>
                      </a:pPr>
                      <a:r>
                        <a:rPr lang="en-US" sz="1100">
                          <a:effectLst/>
                          <a:latin typeface="Arial"/>
                        </a:rPr>
                        <a:t>-2</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dirty="0">
                          <a:effectLst/>
                          <a:latin typeface="Arial"/>
                        </a:rPr>
                        <a:t>4</a:t>
                      </a:r>
                      <a:endParaRPr lang="en-US" sz="1200" dirty="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r>
              <a:tr h="0">
                <a:tc>
                  <a:txBody>
                    <a:bodyPr/>
                    <a:lstStyle/>
                    <a:p>
                      <a:pPr marL="0" marR="0" algn="ctr">
                        <a:spcBef>
                          <a:spcPts val="0"/>
                        </a:spcBef>
                        <a:spcAft>
                          <a:spcPts val="0"/>
                        </a:spcAft>
                      </a:pPr>
                      <a:r>
                        <a:rPr lang="en-US" sz="1100">
                          <a:effectLst/>
                          <a:latin typeface="Arial"/>
                        </a:rPr>
                        <a:t>-1</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1100">
                          <a:effectLst/>
                          <a:latin typeface="Arial"/>
                        </a:rPr>
                        <a:t>1</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r>
              <a:tr h="0">
                <a:tc>
                  <a:txBody>
                    <a:bodyPr/>
                    <a:lstStyle/>
                    <a:p>
                      <a:pPr marL="0" marR="0" algn="ctr">
                        <a:spcBef>
                          <a:spcPts val="0"/>
                        </a:spcBef>
                        <a:spcAft>
                          <a:spcPts val="0"/>
                        </a:spcAft>
                      </a:pPr>
                      <a:r>
                        <a:rPr lang="en-US" sz="1100">
                          <a:effectLst/>
                          <a:latin typeface="Arial"/>
                        </a:rPr>
                        <a:t>0</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a:effectLst/>
                          <a:latin typeface="Arial"/>
                        </a:rPr>
                        <a:t>0</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r>
              <a:tr h="0">
                <a:tc>
                  <a:txBody>
                    <a:bodyPr/>
                    <a:lstStyle/>
                    <a:p>
                      <a:pPr marL="0" marR="0" algn="ctr">
                        <a:spcBef>
                          <a:spcPts val="0"/>
                        </a:spcBef>
                        <a:spcAft>
                          <a:spcPts val="0"/>
                        </a:spcAft>
                      </a:pPr>
                      <a:r>
                        <a:rPr lang="en-US" sz="1100" dirty="0">
                          <a:effectLst/>
                          <a:latin typeface="Arial"/>
                        </a:rPr>
                        <a:t>1</a:t>
                      </a:r>
                      <a:endParaRPr lang="en-US" sz="1200" dirty="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1100">
                          <a:effectLst/>
                          <a:latin typeface="Arial"/>
                        </a:rPr>
                        <a:t>1</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r>
              <a:tr h="0">
                <a:tc>
                  <a:txBody>
                    <a:bodyPr/>
                    <a:lstStyle/>
                    <a:p>
                      <a:pPr marL="0" marR="0" algn="ctr">
                        <a:spcBef>
                          <a:spcPts val="0"/>
                        </a:spcBef>
                        <a:spcAft>
                          <a:spcPts val="0"/>
                        </a:spcAft>
                      </a:pPr>
                      <a:r>
                        <a:rPr lang="en-US" sz="1100">
                          <a:effectLst/>
                          <a:latin typeface="Arial"/>
                        </a:rPr>
                        <a:t>2</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a:effectLst/>
                          <a:latin typeface="Arial"/>
                        </a:rPr>
                        <a:t>4</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D3DFEE"/>
                    </a:solidFill>
                  </a:tcPr>
                </a:tc>
              </a:tr>
              <a:tr h="0">
                <a:tc>
                  <a:txBody>
                    <a:bodyPr/>
                    <a:lstStyle/>
                    <a:p>
                      <a:pPr marL="0" marR="0" algn="ctr">
                        <a:spcBef>
                          <a:spcPts val="0"/>
                        </a:spcBef>
                        <a:spcAft>
                          <a:spcPts val="0"/>
                        </a:spcAft>
                      </a:pPr>
                      <a:r>
                        <a:rPr lang="en-US" sz="1100">
                          <a:effectLst/>
                          <a:latin typeface="Arial"/>
                        </a:rPr>
                        <a:t>3</a:t>
                      </a:r>
                      <a:endParaRPr lang="en-US" sz="120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1100" dirty="0">
                          <a:effectLst/>
                          <a:latin typeface="Arial"/>
                        </a:rPr>
                        <a:t>9</a:t>
                      </a:r>
                      <a:endParaRPr lang="en-US" sz="1200" dirty="0">
                        <a:effectLst/>
                        <a:latin typeface="Times New Roman"/>
                      </a:endParaRPr>
                    </a:p>
                  </a:txBody>
                  <a:tcPr marL="73025" marR="730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A7BFDE"/>
                    </a:solidFill>
                  </a:tcPr>
                </a:tc>
              </a:tr>
            </a:tbl>
          </a:graphicData>
        </a:graphic>
      </p:graphicFrame>
      <p:sp>
        <p:nvSpPr>
          <p:cNvPr id="5" name="Rectangle 1"/>
          <p:cNvSpPr>
            <a:spLocks noChangeArrowheads="1"/>
          </p:cNvSpPr>
          <p:nvPr/>
        </p:nvSpPr>
        <p:spPr bwMode="auto">
          <a:xfrm>
            <a:off x="1503363" y="1447800"/>
            <a:ext cx="2078037"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Arial" pitchFamily="34" charset="0"/>
                <a:cs typeface="Arial" pitchFamily="34" charset="0"/>
              </a:rPr>
              <a:t>Y=X</a:t>
            </a:r>
            <a:r>
              <a:rPr kumimoji="0" lang="en-US" sz="28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600" b="0" i="0" u="none" strike="noStrike" cap="none" normalizeH="0" baseline="3000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dirty="0" err="1" smtClean="0">
                <a:latin typeface="Arial" pitchFamily="34" charset="0"/>
                <a:cs typeface="Arial" pitchFamily="34" charset="0"/>
              </a:rPr>
              <a:t>dY</a:t>
            </a:r>
            <a:r>
              <a:rPr lang="en-US" dirty="0" smtClean="0">
                <a:latin typeface="Arial" pitchFamily="34" charset="0"/>
                <a:cs typeface="Arial" pitchFamily="34" charset="0"/>
              </a:rPr>
              <a:t>/</a:t>
            </a:r>
            <a:r>
              <a:rPr lang="en-US" dirty="0" err="1" smtClean="0">
                <a:latin typeface="Arial" pitchFamily="34" charset="0"/>
                <a:cs typeface="Arial" pitchFamily="34" charset="0"/>
              </a:rPr>
              <a:t>dX</a:t>
            </a:r>
            <a:r>
              <a:rPr lang="en-US" dirty="0" smtClean="0">
                <a:latin typeface="Arial" pitchFamily="34" charset="0"/>
                <a:cs typeface="Arial" pitchFamily="34" charset="0"/>
              </a:rPr>
              <a:t> = 2X</a:t>
            </a:r>
            <a:r>
              <a:rPr lang="en-US" baseline="30000" dirty="0" smtClean="0">
                <a:latin typeface="Arial" pitchFamily="34" charset="0"/>
                <a:cs typeface="Arial" pitchFamily="34" charset="0"/>
              </a:rPr>
              <a:t>1</a:t>
            </a:r>
            <a:r>
              <a:rPr lang="en-US" dirty="0" smtClean="0">
                <a:latin typeface="Arial" pitchFamily="34" charset="0"/>
                <a:cs typeface="Arial" pitchFamily="34" charset="0"/>
              </a:rPr>
              <a:t>=2X</a:t>
            </a:r>
          </a:p>
        </p:txBody>
      </p:sp>
      <p:sp>
        <p:nvSpPr>
          <p:cNvPr id="7" name="TextBox 6"/>
          <p:cNvSpPr txBox="1"/>
          <p:nvPr/>
        </p:nvSpPr>
        <p:spPr>
          <a:xfrm>
            <a:off x="1143000" y="4876800"/>
            <a:ext cx="7848600" cy="1754326"/>
          </a:xfrm>
          <a:prstGeom prst="rect">
            <a:avLst/>
          </a:prstGeom>
          <a:noFill/>
        </p:spPr>
        <p:txBody>
          <a:bodyPr wrap="square" rtlCol="0">
            <a:spAutoFit/>
          </a:bodyPr>
          <a:lstStyle/>
          <a:p>
            <a:r>
              <a:rPr lang="en-US" dirty="0" smtClean="0"/>
              <a:t>Earlier: the actual change </a:t>
            </a:r>
            <a:r>
              <a:rPr lang="en-US" dirty="0" smtClean="0"/>
              <a:t>in Y </a:t>
            </a:r>
            <a:r>
              <a:rPr lang="en-US" dirty="0" smtClean="0"/>
              <a:t>is 1 as X goes from 0 to 1</a:t>
            </a:r>
            <a:r>
              <a:rPr lang="en-US" dirty="0" smtClean="0"/>
              <a:t>, 3 as X goes from 1 to 2.</a:t>
            </a:r>
          </a:p>
          <a:p>
            <a:r>
              <a:rPr lang="en-US" dirty="0" smtClean="0"/>
              <a:t>With the derivative the approximated change in Y is</a:t>
            </a:r>
            <a:r>
              <a:rPr lang="en-US" dirty="0" smtClean="0"/>
              <a:t> 0 as X goes from 0 to 1 (X=0, dx=1), 2 as X goes from 1 to 2, 4 as X goes from 2 to 3. </a:t>
            </a:r>
          </a:p>
          <a:p>
            <a:r>
              <a:rPr lang="en-US" dirty="0" smtClean="0"/>
              <a:t>How would Y change if X goes from 5 to 5.2? This is asking for </a:t>
            </a:r>
            <a:r>
              <a:rPr lang="en-US" dirty="0" err="1" smtClean="0"/>
              <a:t>dY</a:t>
            </a:r>
            <a:r>
              <a:rPr lang="en-US" dirty="0" smtClean="0"/>
              <a:t> if X=5, </a:t>
            </a:r>
            <a:r>
              <a:rPr lang="en-US" dirty="0" err="1" smtClean="0"/>
              <a:t>dX</a:t>
            </a:r>
            <a:r>
              <a:rPr lang="en-US" dirty="0" smtClean="0"/>
              <a:t>=0.2</a:t>
            </a:r>
          </a:p>
          <a:p>
            <a:r>
              <a:rPr lang="en-US" dirty="0" err="1" smtClean="0"/>
              <a:t>dY</a:t>
            </a:r>
            <a:r>
              <a:rPr lang="en-US" dirty="0" smtClean="0"/>
              <a:t> = 2X*</a:t>
            </a:r>
            <a:r>
              <a:rPr lang="en-US" dirty="0" err="1" smtClean="0"/>
              <a:t>dX</a:t>
            </a:r>
            <a:r>
              <a:rPr lang="en-US" dirty="0" smtClean="0"/>
              <a:t> =2*5*0.2 =2  </a:t>
            </a:r>
          </a:p>
          <a:p>
            <a:r>
              <a:rPr lang="en-US" dirty="0" smtClean="0"/>
              <a:t>To check, do 5.2</a:t>
            </a:r>
            <a:r>
              <a:rPr lang="en-US" baseline="30000" dirty="0" smtClean="0"/>
              <a:t>2</a:t>
            </a:r>
            <a:r>
              <a:rPr lang="en-US" dirty="0" smtClean="0"/>
              <a:t> – 5</a:t>
            </a:r>
            <a:r>
              <a:rPr lang="en-US" baseline="30000" dirty="0" smtClean="0"/>
              <a:t>2</a:t>
            </a:r>
            <a:r>
              <a:rPr lang="en-US" dirty="0" smtClean="0"/>
              <a:t> = 2.04 – pretty close</a:t>
            </a:r>
            <a:endParaRPr lang="en-US" dirty="0" smtClean="0"/>
          </a:p>
        </p:txBody>
      </p:sp>
      <p:pic>
        <p:nvPicPr>
          <p:cNvPr id="3074" name="Picture 2" descr="http://img.sparknotes.com/figures/5/58d0bf8a567f329cbfb0d18f70e6be77/y=x%5E2.gif"/>
          <p:cNvPicPr>
            <a:picLocks noChangeAspect="1" noChangeArrowheads="1"/>
          </p:cNvPicPr>
          <p:nvPr/>
        </p:nvPicPr>
        <p:blipFill rotWithShape="1">
          <a:blip r:embed="rId3">
            <a:extLst>
              <a:ext uri="{28A0092B-C50C-407E-A947-70E740481C1C}">
                <a14:useLocalDpi xmlns:a14="http://schemas.microsoft.com/office/drawing/2010/main" val="0"/>
              </a:ext>
            </a:extLst>
          </a:blip>
          <a:srcRect b="12574"/>
          <a:stretch/>
        </p:blipFill>
        <p:spPr bwMode="auto">
          <a:xfrm>
            <a:off x="4191000" y="1219200"/>
            <a:ext cx="4114800" cy="3469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21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Rules for </a:t>
            </a:r>
            <a:r>
              <a:rPr lang="en-US" dirty="0" smtClean="0"/>
              <a:t>simplifying polynomials</a:t>
            </a:r>
            <a:br>
              <a:rPr lang="en-US" dirty="0" smtClean="0"/>
            </a:b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5832045"/>
              </p:ext>
            </p:extLst>
          </p:nvPr>
        </p:nvGraphicFramePr>
        <p:xfrm>
          <a:off x="990600" y="2438400"/>
          <a:ext cx="7067550" cy="2379504"/>
        </p:xfrm>
        <a:graphic>
          <a:graphicData uri="http://schemas.openxmlformats.org/drawingml/2006/table">
            <a:tbl>
              <a:tblPr/>
              <a:tblGrid>
                <a:gridCol w="2355850"/>
                <a:gridCol w="2355850"/>
                <a:gridCol w="2355850"/>
              </a:tblGrid>
              <a:tr h="414384">
                <a:tc rowSpan="2">
                  <a:txBody>
                    <a:bodyPr/>
                    <a:lstStyle/>
                    <a:p>
                      <a:r>
                        <a:rPr lang="en-US" u="none" strike="noStrike" dirty="0" smtClean="0">
                          <a:solidFill>
                            <a:srgbClr val="083D8D"/>
                          </a:solidFill>
                          <a:effectLst/>
                          <a:hlinkClick r:id="rId2"/>
                        </a:rPr>
                        <a:t>Product </a:t>
                      </a:r>
                      <a:r>
                        <a:rPr lang="en-US" u="none" strike="noStrike" dirty="0">
                          <a:solidFill>
                            <a:srgbClr val="083D8D"/>
                          </a:solidFill>
                          <a:effectLst/>
                          <a:hlinkClick r:id="rId2"/>
                        </a:rPr>
                        <a:t>rules</a:t>
                      </a:r>
                      <a:endParaRPr lang="en-US" dirty="0">
                        <a:effectLst/>
                      </a:endParaRP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pt-BR" b="0" i="1" dirty="0" smtClean="0">
                          <a:effectLst/>
                          <a:latin typeface="Times New Roman"/>
                        </a:rPr>
                        <a:t>x</a:t>
                      </a:r>
                      <a:r>
                        <a:rPr lang="pt-BR" b="0" i="1" baseline="30000" dirty="0">
                          <a:effectLst/>
                          <a:latin typeface="Times New Roman"/>
                        </a:rPr>
                        <a:t> n</a:t>
                      </a:r>
                      <a:r>
                        <a:rPr lang="pt-BR" b="0" dirty="0">
                          <a:effectLst/>
                          <a:latin typeface="Times New Roman"/>
                        </a:rPr>
                        <a:t> · </a:t>
                      </a:r>
                      <a:r>
                        <a:rPr lang="pt-BR" b="0" i="1" dirty="0" smtClean="0">
                          <a:effectLst/>
                          <a:latin typeface="Times New Roman"/>
                        </a:rPr>
                        <a:t>x</a:t>
                      </a:r>
                      <a:r>
                        <a:rPr lang="pt-BR" b="0" i="1" baseline="30000" dirty="0">
                          <a:effectLst/>
                          <a:latin typeface="Times New Roman"/>
                        </a:rPr>
                        <a:t> m</a:t>
                      </a:r>
                      <a:r>
                        <a:rPr lang="pt-BR" b="0" dirty="0">
                          <a:effectLst/>
                          <a:latin typeface="Times New Roman"/>
                        </a:rPr>
                        <a:t> = </a:t>
                      </a:r>
                      <a:r>
                        <a:rPr lang="pt-BR" b="0" i="1" dirty="0" smtClean="0">
                          <a:effectLst/>
                          <a:latin typeface="Times New Roman"/>
                        </a:rPr>
                        <a:t>x</a:t>
                      </a:r>
                      <a:r>
                        <a:rPr lang="pt-BR" b="0" i="1" baseline="30000" dirty="0">
                          <a:effectLst/>
                          <a:latin typeface="Times New Roman"/>
                        </a:rPr>
                        <a:t> n+m</a:t>
                      </a:r>
                      <a:endParaRPr lang="pt-BR" b="0" dirty="0">
                        <a:effectLst/>
                        <a:latin typeface="Times New Roman"/>
                      </a:endParaRP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b="0">
                          <a:effectLst/>
                          <a:latin typeface="Times New Roman"/>
                        </a:rPr>
                        <a:t>2</a:t>
                      </a:r>
                      <a:r>
                        <a:rPr lang="en-US" b="0" baseline="30000">
                          <a:effectLst/>
                          <a:latin typeface="Times New Roman"/>
                        </a:rPr>
                        <a:t>3</a:t>
                      </a:r>
                      <a:r>
                        <a:rPr lang="en-US" b="0">
                          <a:effectLst/>
                          <a:latin typeface="Times New Roman"/>
                        </a:rPr>
                        <a:t> · 2</a:t>
                      </a:r>
                      <a:r>
                        <a:rPr lang="en-US" b="0" baseline="30000">
                          <a:effectLst/>
                          <a:latin typeface="Times New Roman"/>
                        </a:rPr>
                        <a:t>4</a:t>
                      </a:r>
                      <a:r>
                        <a:rPr lang="en-US" b="0">
                          <a:effectLst/>
                          <a:latin typeface="Times New Roman"/>
                        </a:rPr>
                        <a:t> = 2</a:t>
                      </a:r>
                      <a:r>
                        <a:rPr lang="en-US" b="0" baseline="30000">
                          <a:effectLst/>
                          <a:latin typeface="Times New Roman"/>
                        </a:rPr>
                        <a:t>3+4</a:t>
                      </a:r>
                      <a:r>
                        <a:rPr lang="en-US" b="0">
                          <a:effectLst/>
                          <a:latin typeface="Times New Roman"/>
                        </a:rPr>
                        <a:t> = 128</a:t>
                      </a: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721968">
                <a:tc vMerge="1">
                  <a:txBody>
                    <a:bodyPr/>
                    <a:lstStyle/>
                    <a:p>
                      <a:endParaRPr lang="en-US"/>
                    </a:p>
                  </a:txBody>
                  <a:tcPr/>
                </a:tc>
                <a:tc>
                  <a:txBody>
                    <a:bodyPr/>
                    <a:lstStyle/>
                    <a:p>
                      <a:r>
                        <a:rPr lang="pt-BR" b="0" i="1" dirty="0" smtClean="0">
                          <a:effectLst/>
                          <a:latin typeface="Times New Roman"/>
                        </a:rPr>
                        <a:t>x</a:t>
                      </a:r>
                      <a:r>
                        <a:rPr lang="pt-BR" b="0" i="1" baseline="30000" dirty="0">
                          <a:effectLst/>
                          <a:latin typeface="Times New Roman"/>
                        </a:rPr>
                        <a:t> n</a:t>
                      </a:r>
                      <a:r>
                        <a:rPr lang="pt-BR" b="0" dirty="0">
                          <a:effectLst/>
                          <a:latin typeface="Times New Roman"/>
                        </a:rPr>
                        <a:t> · </a:t>
                      </a:r>
                      <a:r>
                        <a:rPr lang="pt-BR" b="0" i="1" dirty="0">
                          <a:effectLst/>
                          <a:latin typeface="Times New Roman"/>
                        </a:rPr>
                        <a:t>b</a:t>
                      </a:r>
                      <a:r>
                        <a:rPr lang="pt-BR" b="0" i="1" baseline="30000" dirty="0">
                          <a:effectLst/>
                          <a:latin typeface="Times New Roman"/>
                        </a:rPr>
                        <a:t> n</a:t>
                      </a:r>
                      <a:r>
                        <a:rPr lang="pt-BR" b="0" dirty="0">
                          <a:effectLst/>
                          <a:latin typeface="Times New Roman"/>
                        </a:rPr>
                        <a:t> = </a:t>
                      </a:r>
                      <a:r>
                        <a:rPr lang="pt-BR" b="0" dirty="0" smtClean="0">
                          <a:effectLst/>
                          <a:latin typeface="Times New Roman"/>
                        </a:rPr>
                        <a:t>(</a:t>
                      </a:r>
                      <a:r>
                        <a:rPr lang="pt-BR" b="0" i="1" dirty="0" smtClean="0">
                          <a:effectLst/>
                          <a:latin typeface="Times New Roman"/>
                        </a:rPr>
                        <a:t>x</a:t>
                      </a:r>
                      <a:r>
                        <a:rPr lang="pt-BR" b="0" i="1" dirty="0">
                          <a:effectLst/>
                          <a:latin typeface="Times New Roman"/>
                        </a:rPr>
                        <a:t> </a:t>
                      </a:r>
                      <a:r>
                        <a:rPr lang="pt-BR" b="0" dirty="0">
                          <a:effectLst/>
                          <a:latin typeface="Times New Roman"/>
                        </a:rPr>
                        <a:t>·</a:t>
                      </a:r>
                      <a:r>
                        <a:rPr lang="pt-BR" b="0" i="1" dirty="0">
                          <a:effectLst/>
                          <a:latin typeface="Times New Roman"/>
                        </a:rPr>
                        <a:t> b</a:t>
                      </a:r>
                      <a:r>
                        <a:rPr lang="pt-BR" b="0" dirty="0">
                          <a:effectLst/>
                          <a:latin typeface="Times New Roman"/>
                        </a:rPr>
                        <a:t>)</a:t>
                      </a:r>
                      <a:r>
                        <a:rPr lang="pt-BR" b="0" i="1" baseline="30000" dirty="0">
                          <a:effectLst/>
                          <a:latin typeface="Times New Roman"/>
                        </a:rPr>
                        <a:t> n</a:t>
                      </a:r>
                      <a:endParaRPr lang="pt-BR" b="0" dirty="0">
                        <a:effectLst/>
                        <a:latin typeface="Times New Roman"/>
                      </a:endParaRP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b="0">
                          <a:effectLst/>
                          <a:latin typeface="Times New Roman"/>
                        </a:rPr>
                        <a:t>3</a:t>
                      </a:r>
                      <a:r>
                        <a:rPr lang="en-US" b="0" baseline="30000">
                          <a:effectLst/>
                          <a:latin typeface="Times New Roman"/>
                        </a:rPr>
                        <a:t>2</a:t>
                      </a:r>
                      <a:r>
                        <a:rPr lang="en-US" b="0">
                          <a:effectLst/>
                          <a:latin typeface="Times New Roman"/>
                        </a:rPr>
                        <a:t> · 4</a:t>
                      </a:r>
                      <a:r>
                        <a:rPr lang="en-US" b="0" baseline="30000">
                          <a:effectLst/>
                          <a:latin typeface="Times New Roman"/>
                        </a:rPr>
                        <a:t>2</a:t>
                      </a:r>
                      <a:r>
                        <a:rPr lang="en-US" b="0">
                          <a:effectLst/>
                          <a:latin typeface="Times New Roman"/>
                        </a:rPr>
                        <a:t> = (3·4)</a:t>
                      </a:r>
                      <a:r>
                        <a:rPr lang="en-US" b="0" baseline="30000">
                          <a:effectLst/>
                          <a:latin typeface="Times New Roman"/>
                        </a:rPr>
                        <a:t>2</a:t>
                      </a:r>
                      <a:r>
                        <a:rPr lang="en-US" b="0">
                          <a:effectLst/>
                          <a:latin typeface="Times New Roman"/>
                        </a:rPr>
                        <a:t> = 144</a:t>
                      </a: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14384">
                <a:tc rowSpan="2">
                  <a:txBody>
                    <a:bodyPr/>
                    <a:lstStyle/>
                    <a:p>
                      <a:r>
                        <a:rPr lang="en-US" u="none" strike="noStrike">
                          <a:solidFill>
                            <a:srgbClr val="083D8D"/>
                          </a:solidFill>
                          <a:effectLst/>
                          <a:hlinkClick r:id="rId3"/>
                        </a:rPr>
                        <a:t>Quotient rules</a:t>
                      </a:r>
                      <a:endParaRPr lang="en-US">
                        <a:effectLst/>
                      </a:endParaRP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pt-BR" b="0" i="1" dirty="0" smtClean="0">
                          <a:effectLst/>
                          <a:latin typeface="Times New Roman"/>
                        </a:rPr>
                        <a:t>x</a:t>
                      </a:r>
                      <a:r>
                        <a:rPr lang="pt-BR" b="0" i="1" baseline="30000" dirty="0">
                          <a:effectLst/>
                          <a:latin typeface="Times New Roman"/>
                        </a:rPr>
                        <a:t> n</a:t>
                      </a:r>
                      <a:r>
                        <a:rPr lang="pt-BR" b="0" dirty="0">
                          <a:effectLst/>
                          <a:latin typeface="Times New Roman"/>
                        </a:rPr>
                        <a:t> / </a:t>
                      </a:r>
                      <a:r>
                        <a:rPr lang="pt-BR" b="0" i="1" dirty="0" smtClean="0">
                          <a:effectLst/>
                          <a:latin typeface="Times New Roman"/>
                        </a:rPr>
                        <a:t>x</a:t>
                      </a:r>
                      <a:r>
                        <a:rPr lang="pt-BR" b="0" i="1" baseline="30000" dirty="0">
                          <a:effectLst/>
                          <a:latin typeface="Times New Roman"/>
                        </a:rPr>
                        <a:t> m</a:t>
                      </a:r>
                      <a:r>
                        <a:rPr lang="pt-BR" b="0" dirty="0">
                          <a:effectLst/>
                          <a:latin typeface="Times New Roman"/>
                        </a:rPr>
                        <a:t> = </a:t>
                      </a:r>
                      <a:r>
                        <a:rPr lang="pt-BR" b="0" i="1" dirty="0" smtClean="0">
                          <a:effectLst/>
                          <a:latin typeface="Times New Roman"/>
                        </a:rPr>
                        <a:t>x</a:t>
                      </a:r>
                      <a:r>
                        <a:rPr lang="pt-BR" b="0" i="1" baseline="30000" dirty="0">
                          <a:effectLst/>
                          <a:latin typeface="Times New Roman"/>
                        </a:rPr>
                        <a:t> n</a:t>
                      </a:r>
                      <a:r>
                        <a:rPr lang="pt-BR" b="0" baseline="30000" dirty="0">
                          <a:effectLst/>
                          <a:latin typeface="Times New Roman"/>
                        </a:rPr>
                        <a:t>-</a:t>
                      </a:r>
                      <a:r>
                        <a:rPr lang="pt-BR" b="0" i="1" baseline="30000" dirty="0">
                          <a:effectLst/>
                          <a:latin typeface="Times New Roman"/>
                        </a:rPr>
                        <a:t>m</a:t>
                      </a:r>
                      <a:endParaRPr lang="pt-BR" b="0" dirty="0">
                        <a:effectLst/>
                        <a:latin typeface="Times New Roman"/>
                      </a:endParaRP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b="0">
                          <a:effectLst/>
                          <a:latin typeface="Times New Roman"/>
                        </a:rPr>
                        <a:t>2</a:t>
                      </a:r>
                      <a:r>
                        <a:rPr lang="en-US" b="0" baseline="30000">
                          <a:effectLst/>
                          <a:latin typeface="Times New Roman"/>
                        </a:rPr>
                        <a:t>5</a:t>
                      </a:r>
                      <a:r>
                        <a:rPr lang="en-US" b="0">
                          <a:effectLst/>
                          <a:latin typeface="Times New Roman"/>
                        </a:rPr>
                        <a:t> / 2</a:t>
                      </a:r>
                      <a:r>
                        <a:rPr lang="en-US" b="0" baseline="30000">
                          <a:effectLst/>
                          <a:latin typeface="Times New Roman"/>
                        </a:rPr>
                        <a:t>3</a:t>
                      </a:r>
                      <a:r>
                        <a:rPr lang="en-US" b="0">
                          <a:effectLst/>
                          <a:latin typeface="Times New Roman"/>
                        </a:rPr>
                        <a:t> = 2</a:t>
                      </a:r>
                      <a:r>
                        <a:rPr lang="en-US" b="0" baseline="30000">
                          <a:effectLst/>
                          <a:latin typeface="Times New Roman"/>
                        </a:rPr>
                        <a:t>5-3</a:t>
                      </a:r>
                      <a:r>
                        <a:rPr lang="en-US" b="0">
                          <a:effectLst/>
                          <a:latin typeface="Times New Roman"/>
                        </a:rPr>
                        <a:t> = 4</a:t>
                      </a: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14384">
                <a:tc vMerge="1">
                  <a:txBody>
                    <a:bodyPr/>
                    <a:lstStyle/>
                    <a:p>
                      <a:endParaRPr lang="en-US"/>
                    </a:p>
                  </a:txBody>
                  <a:tcPr/>
                </a:tc>
                <a:tc>
                  <a:txBody>
                    <a:bodyPr/>
                    <a:lstStyle/>
                    <a:p>
                      <a:r>
                        <a:rPr lang="pt-BR" b="0" i="1" dirty="0" smtClean="0">
                          <a:effectLst/>
                          <a:latin typeface="Times New Roman"/>
                        </a:rPr>
                        <a:t>x</a:t>
                      </a:r>
                      <a:r>
                        <a:rPr lang="pt-BR" b="0" i="1" baseline="30000" dirty="0">
                          <a:effectLst/>
                          <a:latin typeface="Times New Roman"/>
                        </a:rPr>
                        <a:t> n</a:t>
                      </a:r>
                      <a:r>
                        <a:rPr lang="pt-BR" b="0" dirty="0">
                          <a:effectLst/>
                          <a:latin typeface="Times New Roman"/>
                        </a:rPr>
                        <a:t> / </a:t>
                      </a:r>
                      <a:r>
                        <a:rPr lang="pt-BR" b="0" i="1" dirty="0">
                          <a:effectLst/>
                          <a:latin typeface="Times New Roman"/>
                        </a:rPr>
                        <a:t>b</a:t>
                      </a:r>
                      <a:r>
                        <a:rPr lang="pt-BR" b="0" i="1" baseline="30000" dirty="0">
                          <a:effectLst/>
                          <a:latin typeface="Times New Roman"/>
                        </a:rPr>
                        <a:t> n</a:t>
                      </a:r>
                      <a:r>
                        <a:rPr lang="pt-BR" b="0" dirty="0">
                          <a:effectLst/>
                          <a:latin typeface="Times New Roman"/>
                        </a:rPr>
                        <a:t> = </a:t>
                      </a:r>
                      <a:r>
                        <a:rPr lang="pt-BR" b="0" dirty="0" smtClean="0">
                          <a:effectLst/>
                          <a:latin typeface="Times New Roman"/>
                        </a:rPr>
                        <a:t>(</a:t>
                      </a:r>
                      <a:r>
                        <a:rPr lang="pt-BR" b="0" i="1" dirty="0" smtClean="0">
                          <a:effectLst/>
                          <a:latin typeface="Times New Roman"/>
                        </a:rPr>
                        <a:t>x</a:t>
                      </a:r>
                      <a:r>
                        <a:rPr lang="pt-BR" b="0" i="1" dirty="0">
                          <a:effectLst/>
                          <a:latin typeface="Times New Roman"/>
                        </a:rPr>
                        <a:t> </a:t>
                      </a:r>
                      <a:r>
                        <a:rPr lang="pt-BR" b="0" dirty="0">
                          <a:effectLst/>
                          <a:latin typeface="Times New Roman"/>
                        </a:rPr>
                        <a:t>/</a:t>
                      </a:r>
                      <a:r>
                        <a:rPr lang="pt-BR" b="0" i="1" dirty="0">
                          <a:effectLst/>
                          <a:latin typeface="Times New Roman"/>
                        </a:rPr>
                        <a:t> b</a:t>
                      </a:r>
                      <a:r>
                        <a:rPr lang="pt-BR" b="0" dirty="0">
                          <a:effectLst/>
                          <a:latin typeface="Times New Roman"/>
                        </a:rPr>
                        <a:t>)</a:t>
                      </a:r>
                      <a:r>
                        <a:rPr lang="pt-BR" b="0" i="1" baseline="30000" dirty="0">
                          <a:effectLst/>
                          <a:latin typeface="Times New Roman"/>
                        </a:rPr>
                        <a:t> n</a:t>
                      </a:r>
                      <a:endParaRPr lang="pt-BR" b="0" dirty="0">
                        <a:effectLst/>
                        <a:latin typeface="Times New Roman"/>
                      </a:endParaRP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b="0">
                          <a:effectLst/>
                          <a:latin typeface="Times New Roman"/>
                        </a:rPr>
                        <a:t>4</a:t>
                      </a:r>
                      <a:r>
                        <a:rPr lang="en-US" b="0" baseline="30000">
                          <a:effectLst/>
                          <a:latin typeface="Times New Roman"/>
                        </a:rPr>
                        <a:t>3</a:t>
                      </a:r>
                      <a:r>
                        <a:rPr lang="en-US" b="0">
                          <a:effectLst/>
                          <a:latin typeface="Times New Roman"/>
                        </a:rPr>
                        <a:t> / 2</a:t>
                      </a:r>
                      <a:r>
                        <a:rPr lang="en-US" b="0" baseline="30000">
                          <a:effectLst/>
                          <a:latin typeface="Times New Roman"/>
                        </a:rPr>
                        <a:t>3</a:t>
                      </a:r>
                      <a:r>
                        <a:rPr lang="en-US" b="0">
                          <a:effectLst/>
                          <a:latin typeface="Times New Roman"/>
                        </a:rPr>
                        <a:t> = (4/2)</a:t>
                      </a:r>
                      <a:r>
                        <a:rPr lang="en-US" b="0" baseline="30000">
                          <a:effectLst/>
                          <a:latin typeface="Times New Roman"/>
                        </a:rPr>
                        <a:t>3</a:t>
                      </a:r>
                      <a:r>
                        <a:rPr lang="en-US" b="0">
                          <a:effectLst/>
                          <a:latin typeface="Times New Roman"/>
                        </a:rPr>
                        <a:t> = 8</a:t>
                      </a: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14384">
                <a:tc>
                  <a:txBody>
                    <a:bodyPr/>
                    <a:lstStyle/>
                    <a:p>
                      <a:r>
                        <a:rPr lang="en-US" u="none" strike="noStrike">
                          <a:solidFill>
                            <a:srgbClr val="083D8D"/>
                          </a:solidFill>
                          <a:effectLst/>
                          <a:hlinkClick r:id="rId4"/>
                        </a:rPr>
                        <a:t>Power rules</a:t>
                      </a:r>
                      <a:endParaRPr lang="en-US">
                        <a:effectLst/>
                      </a:endParaRP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pt-BR" b="0" dirty="0" smtClean="0">
                          <a:effectLst/>
                          <a:latin typeface="Times New Roman"/>
                        </a:rPr>
                        <a:t>(</a:t>
                      </a:r>
                      <a:r>
                        <a:rPr lang="pt-BR" b="0" i="1" dirty="0" smtClean="0">
                          <a:effectLst/>
                          <a:latin typeface="Times New Roman"/>
                        </a:rPr>
                        <a:t>x</a:t>
                      </a:r>
                      <a:r>
                        <a:rPr lang="pt-BR" b="0" i="1" baseline="30000" dirty="0">
                          <a:effectLst/>
                          <a:latin typeface="Times New Roman"/>
                        </a:rPr>
                        <a:t> n</a:t>
                      </a:r>
                      <a:r>
                        <a:rPr lang="pt-BR" b="0" dirty="0">
                          <a:effectLst/>
                          <a:latin typeface="Times New Roman"/>
                        </a:rPr>
                        <a:t>)</a:t>
                      </a:r>
                      <a:r>
                        <a:rPr lang="pt-BR" b="0" i="1" baseline="30000" dirty="0">
                          <a:effectLst/>
                          <a:latin typeface="Times New Roman"/>
                        </a:rPr>
                        <a:t> m</a:t>
                      </a:r>
                      <a:r>
                        <a:rPr lang="pt-BR" b="0" dirty="0">
                          <a:effectLst/>
                          <a:latin typeface="Times New Roman"/>
                        </a:rPr>
                        <a:t> = </a:t>
                      </a:r>
                      <a:r>
                        <a:rPr lang="pt-BR" b="0" i="1" dirty="0" smtClean="0">
                          <a:effectLst/>
                          <a:latin typeface="Times New Roman"/>
                        </a:rPr>
                        <a:t>x</a:t>
                      </a:r>
                      <a:r>
                        <a:rPr lang="pt-BR" b="0" i="1" baseline="30000" dirty="0">
                          <a:effectLst/>
                          <a:latin typeface="Times New Roman"/>
                        </a:rPr>
                        <a:t> n·m</a:t>
                      </a:r>
                      <a:endParaRPr lang="pt-BR" b="0" dirty="0">
                        <a:effectLst/>
                        <a:latin typeface="Times New Roman"/>
                      </a:endParaRP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b="0" dirty="0">
                          <a:effectLst/>
                          <a:latin typeface="Times New Roman"/>
                        </a:rPr>
                        <a:t>(2</a:t>
                      </a:r>
                      <a:r>
                        <a:rPr lang="en-US" b="0" baseline="30000" dirty="0">
                          <a:effectLst/>
                          <a:latin typeface="Times New Roman"/>
                        </a:rPr>
                        <a:t>3</a:t>
                      </a:r>
                      <a:r>
                        <a:rPr lang="en-US" b="0" dirty="0">
                          <a:effectLst/>
                          <a:latin typeface="Times New Roman"/>
                        </a:rPr>
                        <a:t>)</a:t>
                      </a:r>
                      <a:r>
                        <a:rPr lang="en-US" b="0" baseline="30000" dirty="0">
                          <a:effectLst/>
                          <a:latin typeface="Times New Roman"/>
                        </a:rPr>
                        <a:t>2</a:t>
                      </a:r>
                      <a:r>
                        <a:rPr lang="en-US" b="0" dirty="0">
                          <a:effectLst/>
                          <a:latin typeface="Times New Roman"/>
                        </a:rPr>
                        <a:t> = 2</a:t>
                      </a:r>
                      <a:r>
                        <a:rPr lang="en-US" b="0" baseline="30000" dirty="0">
                          <a:effectLst/>
                          <a:latin typeface="Times New Roman"/>
                        </a:rPr>
                        <a:t>3·2</a:t>
                      </a:r>
                      <a:r>
                        <a:rPr lang="en-US" b="0" dirty="0">
                          <a:effectLst/>
                          <a:latin typeface="Times New Roman"/>
                        </a:rPr>
                        <a:t> = 64</a:t>
                      </a: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838200" y="6096000"/>
            <a:ext cx="7239000" cy="369332"/>
          </a:xfrm>
          <a:prstGeom prst="rect">
            <a:avLst/>
          </a:prstGeom>
          <a:solidFill>
            <a:schemeClr val="bg2">
              <a:lumMod val="90000"/>
            </a:schemeClr>
          </a:solidFill>
        </p:spPr>
        <p:txBody>
          <a:bodyPr wrap="square" rtlCol="0">
            <a:spAutoFit/>
          </a:bodyPr>
          <a:lstStyle/>
          <a:p>
            <a:r>
              <a:rPr lang="en-US" dirty="0" smtClean="0"/>
              <a:t>When will you use this in class? When you’re working with utility functions. </a:t>
            </a:r>
            <a:endParaRPr lang="en-US" dirty="0"/>
          </a:p>
        </p:txBody>
      </p:sp>
    </p:spTree>
    <p:extLst>
      <p:ext uri="{BB962C8B-B14F-4D97-AF65-F5344CB8AC3E}">
        <p14:creationId xmlns:p14="http://schemas.microsoft.com/office/powerpoint/2010/main" val="226534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9601200" cy="1143000"/>
          </a:xfrm>
        </p:spPr>
        <p:txBody>
          <a:bodyPr>
            <a:noAutofit/>
          </a:bodyPr>
          <a:lstStyle/>
          <a:p>
            <a:r>
              <a:rPr lang="en-US" sz="3200" dirty="0" smtClean="0"/>
              <a:t>Schedule and people you will meet today</a:t>
            </a:r>
            <a:endParaRPr lang="en-US" sz="3200" dirty="0"/>
          </a:p>
        </p:txBody>
      </p:sp>
      <p:sp>
        <p:nvSpPr>
          <p:cNvPr id="3" name="Content Placeholder 2"/>
          <p:cNvSpPr>
            <a:spLocks noGrp="1"/>
          </p:cNvSpPr>
          <p:nvPr>
            <p:ph idx="1"/>
          </p:nvPr>
        </p:nvSpPr>
        <p:spPr>
          <a:xfrm>
            <a:off x="457200" y="1295400"/>
            <a:ext cx="8229600" cy="4525963"/>
          </a:xfrm>
        </p:spPr>
        <p:txBody>
          <a:bodyPr>
            <a:noAutofit/>
          </a:bodyPr>
          <a:lstStyle/>
          <a:p>
            <a:pPr marL="0" indent="0">
              <a:buNone/>
            </a:pPr>
            <a:r>
              <a:rPr lang="en-US" sz="2400" dirty="0" smtClean="0"/>
              <a:t>9  	Linear equations  (Exercise 1) </a:t>
            </a:r>
          </a:p>
          <a:p>
            <a:pPr marL="0" indent="0">
              <a:buNone/>
            </a:pPr>
            <a:r>
              <a:rPr lang="en-US" sz="2400" dirty="0" smtClean="0"/>
              <a:t>10:30 	Matt von Boecklin, MPIA’13</a:t>
            </a:r>
            <a:r>
              <a:rPr lang="en-US" sz="2400" dirty="0"/>
              <a:t>, Monitoring and Evaluation </a:t>
            </a:r>
            <a:r>
              <a:rPr lang="en-US" sz="2400" dirty="0" smtClean="0"/>
              <a:t>	Manager</a:t>
            </a:r>
            <a:r>
              <a:rPr lang="en-US" sz="2400" dirty="0"/>
              <a:t>, </a:t>
            </a:r>
            <a:r>
              <a:rPr lang="en-US" sz="2400" dirty="0" smtClean="0"/>
              <a:t>Liberia</a:t>
            </a:r>
            <a:endParaRPr lang="en-US" sz="2400" dirty="0" smtClean="0"/>
          </a:p>
          <a:p>
            <a:pPr marL="0" indent="0">
              <a:buNone/>
            </a:pPr>
            <a:r>
              <a:rPr lang="en-US" sz="2400" dirty="0" smtClean="0"/>
              <a:t>11 	Non-linear equation, </a:t>
            </a:r>
            <a:r>
              <a:rPr lang="en-US" sz="2400" dirty="0"/>
              <a:t>derivatives (Exercise </a:t>
            </a:r>
            <a:r>
              <a:rPr lang="en-US" sz="2400" dirty="0" smtClean="0"/>
              <a:t>2)</a:t>
            </a:r>
          </a:p>
          <a:p>
            <a:pPr marL="0" indent="0">
              <a:buNone/>
            </a:pPr>
            <a:r>
              <a:rPr lang="en-US" sz="2400" dirty="0" smtClean="0"/>
              <a:t>12:30 	lunch</a:t>
            </a:r>
          </a:p>
          <a:p>
            <a:pPr marL="0" indent="0">
              <a:buNone/>
            </a:pPr>
            <a:r>
              <a:rPr lang="en-US" sz="2400" dirty="0" smtClean="0"/>
              <a:t>1:30 	Intro to </a:t>
            </a:r>
            <a:r>
              <a:rPr lang="en-US" sz="2400" dirty="0"/>
              <a:t>STATA (Exercise </a:t>
            </a:r>
            <a:r>
              <a:rPr lang="en-US" sz="2400" dirty="0" smtClean="0"/>
              <a:t>3)</a:t>
            </a:r>
          </a:p>
          <a:p>
            <a:pPr marL="0" indent="0">
              <a:buNone/>
            </a:pPr>
            <a:r>
              <a:rPr lang="en-US" sz="2400" dirty="0" smtClean="0"/>
              <a:t>2:45</a:t>
            </a:r>
            <a:r>
              <a:rPr lang="en-US" sz="2400" dirty="0"/>
              <a:t> </a:t>
            </a:r>
            <a:r>
              <a:rPr lang="en-US" sz="2400" dirty="0" smtClean="0"/>
              <a:t>	Michael </a:t>
            </a:r>
            <a:r>
              <a:rPr lang="en-US" sz="2400" dirty="0" err="1" smtClean="0"/>
              <a:t>Lewin</a:t>
            </a:r>
            <a:r>
              <a:rPr lang="en-US" sz="2400" dirty="0" smtClean="0"/>
              <a:t>, Lecturer (Econ </a:t>
            </a:r>
            <a:r>
              <a:rPr lang="en-US" sz="2400" dirty="0" smtClean="0"/>
              <a:t>Pub Affairs)</a:t>
            </a:r>
            <a:r>
              <a:rPr lang="en-US" sz="2400" dirty="0"/>
              <a:t> </a:t>
            </a:r>
            <a:r>
              <a:rPr lang="en-US" sz="2400" dirty="0" smtClean="0"/>
              <a:t> &amp;</a:t>
            </a:r>
            <a:r>
              <a:rPr lang="en-US" sz="2400" dirty="0"/>
              <a:t> </a:t>
            </a:r>
            <a:r>
              <a:rPr lang="en-US" sz="2400" dirty="0" smtClean="0"/>
              <a:t>Jeremy 	Weber, Assistant Professor of Economics  </a:t>
            </a:r>
            <a:r>
              <a:rPr lang="en-US" sz="2400" dirty="0" smtClean="0"/>
              <a:t>(Quant I) </a:t>
            </a:r>
          </a:p>
          <a:p>
            <a:pPr marL="0" indent="0">
              <a:buNone/>
            </a:pPr>
            <a:r>
              <a:rPr lang="en-US" sz="2400" dirty="0" smtClean="0"/>
              <a:t>3:30 	Teams for Amazing Analytics Race (Group exercise) </a:t>
            </a:r>
          </a:p>
        </p:txBody>
      </p:sp>
    </p:spTree>
    <p:extLst>
      <p:ext uri="{BB962C8B-B14F-4D97-AF65-F5344CB8AC3E}">
        <p14:creationId xmlns:p14="http://schemas.microsoft.com/office/powerpoint/2010/main" val="28086430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Exponential function</a:t>
            </a:r>
            <a:endParaRPr lang="en-US" dirty="0"/>
          </a:p>
        </p:txBody>
      </p:sp>
      <p:sp>
        <p:nvSpPr>
          <p:cNvPr id="3" name="Content Placeholder 2"/>
          <p:cNvSpPr>
            <a:spLocks noGrp="1"/>
          </p:cNvSpPr>
          <p:nvPr>
            <p:ph idx="1"/>
          </p:nvPr>
        </p:nvSpPr>
        <p:spPr>
          <a:xfrm>
            <a:off x="457200" y="1600201"/>
            <a:ext cx="8229600" cy="4114800"/>
          </a:xfrm>
        </p:spPr>
        <p:txBody>
          <a:bodyPr>
            <a:normAutofit fontScale="92500" lnSpcReduction="10000"/>
          </a:bodyPr>
          <a:lstStyle/>
          <a:p>
            <a:r>
              <a:rPr lang="en-US" sz="2800" dirty="0" smtClean="0"/>
              <a:t>The growth of a terrorist cell:</a:t>
            </a:r>
          </a:p>
          <a:p>
            <a:r>
              <a:rPr lang="en-US" sz="2800" dirty="0" smtClean="0"/>
              <a:t>At month 0 there’s 1 person				1</a:t>
            </a:r>
          </a:p>
          <a:p>
            <a:r>
              <a:rPr lang="en-US" sz="2800" dirty="0" smtClean="0"/>
              <a:t>At month 1 this person recruited 2 people		2</a:t>
            </a:r>
          </a:p>
          <a:p>
            <a:r>
              <a:rPr lang="en-US" sz="2800" dirty="0"/>
              <a:t>At </a:t>
            </a:r>
            <a:r>
              <a:rPr lang="en-US" sz="2800" dirty="0" smtClean="0"/>
              <a:t>month 2 each persons </a:t>
            </a:r>
            <a:r>
              <a:rPr lang="en-US" sz="2800" dirty="0"/>
              <a:t>recruited 2 </a:t>
            </a:r>
            <a:r>
              <a:rPr lang="en-US" sz="2800" dirty="0" smtClean="0"/>
              <a:t>people		4</a:t>
            </a:r>
          </a:p>
          <a:p>
            <a:r>
              <a:rPr lang="en-US" sz="2800" dirty="0" smtClean="0"/>
              <a:t>What is the function that describe the growth?</a:t>
            </a:r>
          </a:p>
          <a:p>
            <a:r>
              <a:rPr lang="en-US" sz="2800" dirty="0"/>
              <a:t>f</a:t>
            </a:r>
            <a:r>
              <a:rPr lang="en-US" sz="2800" dirty="0" smtClean="0"/>
              <a:t>=2</a:t>
            </a:r>
            <a:r>
              <a:rPr lang="en-US" sz="2800" baseline="30000" dirty="0" smtClean="0"/>
              <a:t>x</a:t>
            </a:r>
            <a:r>
              <a:rPr lang="en-US" sz="2800" dirty="0" smtClean="0"/>
              <a:t> where x is time (month)</a:t>
            </a:r>
            <a:endParaRPr lang="en-US" sz="2800" dirty="0"/>
          </a:p>
          <a:p>
            <a:endParaRPr lang="en-US" dirty="0" smtClean="0"/>
          </a:p>
          <a:p>
            <a:pPr marL="0" indent="0">
              <a:buNone/>
            </a:pPr>
            <a:r>
              <a:rPr lang="en-US" sz="3000" dirty="0" smtClean="0"/>
              <a:t>This is an exponential </a:t>
            </a:r>
            <a:r>
              <a:rPr lang="en-US" sz="3000" dirty="0"/>
              <a:t>functions </a:t>
            </a:r>
            <a:endParaRPr lang="en-US" sz="3000" dirty="0" smtClean="0"/>
          </a:p>
          <a:p>
            <a:pPr marL="0" indent="0">
              <a:buNone/>
            </a:pPr>
            <a:r>
              <a:rPr lang="en-US" sz="3000" dirty="0" smtClean="0"/>
              <a:t>Notice it “asymptotes” at the y axis.</a:t>
            </a:r>
            <a:endParaRPr lang="en-US" sz="3000" dirty="0"/>
          </a:p>
          <a:p>
            <a:endParaRPr lang="en-US" dirty="0"/>
          </a:p>
        </p:txBody>
      </p:sp>
      <p:pic>
        <p:nvPicPr>
          <p:cNvPr id="4" name="Picture 2" descr="https://encrypted-tbn1.google.com/images?q=tbn:ANd9GcTqzecPIwRfm_Xj2z5jp-Ah6ndUqh-PdLoyhEedjJTTdDo8eP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962400"/>
            <a:ext cx="2105025"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58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8229600" cy="1143000"/>
          </a:xfrm>
        </p:spPr>
        <p:txBody>
          <a:bodyPr/>
          <a:lstStyle/>
          <a:p>
            <a:r>
              <a:rPr lang="en-US" dirty="0" smtClean="0"/>
              <a:t>Logarithmic function</a:t>
            </a:r>
            <a:endParaRPr lang="en-US" dirty="0"/>
          </a:p>
        </p:txBody>
      </p:sp>
      <p:sp>
        <p:nvSpPr>
          <p:cNvPr id="3" name="Content Placeholder 2"/>
          <p:cNvSpPr>
            <a:spLocks noGrp="1"/>
          </p:cNvSpPr>
          <p:nvPr>
            <p:ph idx="1"/>
          </p:nvPr>
        </p:nvSpPr>
        <p:spPr>
          <a:xfrm>
            <a:off x="457200" y="1219200"/>
            <a:ext cx="7772400" cy="3810000"/>
          </a:xfrm>
        </p:spPr>
        <p:txBody>
          <a:bodyPr>
            <a:normAutofit fontScale="62500" lnSpcReduction="20000"/>
          </a:bodyPr>
          <a:lstStyle/>
          <a:p>
            <a:r>
              <a:rPr lang="en-US" dirty="0" smtClean="0"/>
              <a:t>Time since the inception of the terrorist cell</a:t>
            </a:r>
          </a:p>
          <a:p>
            <a:r>
              <a:rPr lang="en-US" dirty="0" smtClean="0"/>
              <a:t>If there is 1 member it must have just started    t=0</a:t>
            </a:r>
          </a:p>
          <a:p>
            <a:r>
              <a:rPr lang="en-US" dirty="0" smtClean="0"/>
              <a:t>If there are 2 members it must have been last month.   t=1</a:t>
            </a:r>
          </a:p>
          <a:p>
            <a:r>
              <a:rPr lang="en-US" dirty="0" smtClean="0"/>
              <a:t>If there are 32 members 			t =? </a:t>
            </a:r>
          </a:p>
          <a:p>
            <a:pPr marL="0" indent="0">
              <a:buNone/>
            </a:pPr>
            <a:r>
              <a:rPr lang="en-US" dirty="0" smtClean="0"/>
              <a:t>	(5 months)</a:t>
            </a:r>
          </a:p>
          <a:p>
            <a:r>
              <a:rPr lang="en-US" dirty="0" smtClean="0"/>
              <a:t>Equation: y=log</a:t>
            </a:r>
            <a:r>
              <a:rPr lang="en-US" baseline="-25000" dirty="0" smtClean="0"/>
              <a:t>2</a:t>
            </a:r>
            <a:r>
              <a:rPr lang="en-US" dirty="0" smtClean="0"/>
              <a:t>x where x is # of members and y is months</a:t>
            </a:r>
          </a:p>
          <a:p>
            <a:r>
              <a:rPr lang="en-US" dirty="0" smtClean="0"/>
              <a:t>"</a:t>
            </a:r>
            <a:r>
              <a:rPr lang="en-US" dirty="0" err="1"/>
              <a:t>log</a:t>
            </a:r>
            <a:r>
              <a:rPr lang="en-US" baseline="-25000" dirty="0" err="1"/>
              <a:t>a</a:t>
            </a:r>
            <a:r>
              <a:rPr lang="en-US" dirty="0"/>
              <a:t> x" </a:t>
            </a:r>
            <a:r>
              <a:rPr lang="en-US" dirty="0" smtClean="0"/>
              <a:t>means "to </a:t>
            </a:r>
            <a:r>
              <a:rPr lang="en-US" dirty="0"/>
              <a:t>what power (exponent) must a be raised to get x?</a:t>
            </a:r>
          </a:p>
          <a:p>
            <a:endParaRPr lang="en-US" dirty="0" smtClean="0"/>
          </a:p>
          <a:p>
            <a:endParaRPr lang="en-US" dirty="0"/>
          </a:p>
          <a:p>
            <a:r>
              <a:rPr lang="en-US" dirty="0" smtClean="0"/>
              <a:t>This is the inverse </a:t>
            </a:r>
          </a:p>
          <a:p>
            <a:pPr marL="0" indent="0">
              <a:buNone/>
            </a:pPr>
            <a:r>
              <a:rPr lang="en-US" dirty="0"/>
              <a:t> </a:t>
            </a:r>
            <a:r>
              <a:rPr lang="en-US" dirty="0" smtClean="0"/>
              <a:t>    of the exponential function</a:t>
            </a:r>
          </a:p>
          <a:p>
            <a:r>
              <a:rPr lang="en-US" dirty="0" smtClean="0"/>
              <a:t>Notice it “asymptotes” at the x axis. </a:t>
            </a:r>
          </a:p>
          <a:p>
            <a:endParaRPr lang="en-US" dirty="0"/>
          </a:p>
          <a:p>
            <a:endParaRPr lang="en-US" dirty="0"/>
          </a:p>
        </p:txBody>
      </p:sp>
      <p:pic>
        <p:nvPicPr>
          <p:cNvPr id="56322" name="Picture 2" descr="https://encrypted-tbn3.google.com/images?q=tbn:ANd9GcSpdibPOmHVMaEJElWuQD-B9Huj_k_N7yOqSVWHKevVCHYNGvh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47694"/>
            <a:ext cx="3124200" cy="231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4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3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35137"/>
          </a:xfrm>
        </p:spPr>
        <p:txBody>
          <a:bodyPr/>
          <a:lstStyle/>
          <a:p>
            <a:r>
              <a:rPr lang="en-US" dirty="0" smtClean="0"/>
              <a:t>2</a:t>
            </a:r>
            <a:r>
              <a:rPr lang="en-US" baseline="30000" dirty="0" smtClean="0"/>
              <a:t>x</a:t>
            </a:r>
            <a:r>
              <a:rPr lang="en-US" dirty="0" smtClean="0"/>
              <a:t> and  </a:t>
            </a:r>
            <a:r>
              <a:rPr lang="en-US" dirty="0" err="1"/>
              <a:t>e</a:t>
            </a:r>
            <a:r>
              <a:rPr lang="en-US" dirty="0" err="1" smtClean="0"/>
              <a:t>xp</a:t>
            </a:r>
            <a:r>
              <a:rPr lang="en-US" dirty="0" smtClean="0"/>
              <a:t>(x)</a:t>
            </a:r>
            <a:br>
              <a:rPr lang="en-US" dirty="0" smtClean="0"/>
            </a:br>
            <a:r>
              <a:rPr lang="en-US" dirty="0" smtClean="0"/>
              <a:t>Logs and natural logs</a:t>
            </a:r>
            <a:endParaRPr lang="en-US"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09775"/>
            <a:ext cx="29051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8" name="Picture 4" descr="https://encrypted-tbn0.google.com/images?q=tbn:ANd9GcS0RMR9lJLPOJl_oDNi5_sehhIFOGpckoSnBLDxFXUs9K5F1R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424" y="1771649"/>
            <a:ext cx="3076576" cy="30765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62200" y="4976991"/>
            <a:ext cx="4857750" cy="1200329"/>
          </a:xfrm>
          <a:prstGeom prst="rect">
            <a:avLst/>
          </a:prstGeom>
          <a:noFill/>
        </p:spPr>
        <p:txBody>
          <a:bodyPr wrap="square" rtlCol="0">
            <a:spAutoFit/>
          </a:bodyPr>
          <a:lstStyle/>
          <a:p>
            <a:r>
              <a:rPr lang="en-US" dirty="0" err="1" smtClean="0"/>
              <a:t>Exp</a:t>
            </a:r>
            <a:r>
              <a:rPr lang="en-US" dirty="0" smtClean="0"/>
              <a:t>(x) = 2.72</a:t>
            </a:r>
            <a:r>
              <a:rPr lang="en-US" baseline="30000" dirty="0" smtClean="0"/>
              <a:t>x</a:t>
            </a:r>
          </a:p>
          <a:p>
            <a:r>
              <a:rPr lang="en-US" dirty="0" smtClean="0"/>
              <a:t>This quantity is often used when quantities grow proportionally to it’s value. It is often seen in math, physics, and chemistry. </a:t>
            </a:r>
            <a:endParaRPr lang="en-US" baseline="30000" dirty="0"/>
          </a:p>
        </p:txBody>
      </p:sp>
      <p:sp>
        <p:nvSpPr>
          <p:cNvPr id="6" name="TextBox 5"/>
          <p:cNvSpPr txBox="1"/>
          <p:nvPr/>
        </p:nvSpPr>
        <p:spPr>
          <a:xfrm>
            <a:off x="838200" y="6248400"/>
            <a:ext cx="7239000" cy="369332"/>
          </a:xfrm>
          <a:prstGeom prst="rect">
            <a:avLst/>
          </a:prstGeom>
          <a:solidFill>
            <a:schemeClr val="bg2">
              <a:lumMod val="90000"/>
            </a:schemeClr>
          </a:solidFill>
        </p:spPr>
        <p:txBody>
          <a:bodyPr wrap="square" rtlCol="0">
            <a:spAutoFit/>
          </a:bodyPr>
          <a:lstStyle/>
          <a:p>
            <a:r>
              <a:rPr lang="en-US" dirty="0" smtClean="0"/>
              <a:t>When will you use this? When you’re learning about logistic regressions. </a:t>
            </a:r>
            <a:endParaRPr lang="en-US" dirty="0"/>
          </a:p>
        </p:txBody>
      </p:sp>
    </p:spTree>
    <p:extLst>
      <p:ext uri="{BB962C8B-B14F-4D97-AF65-F5344CB8AC3E}">
        <p14:creationId xmlns:p14="http://schemas.microsoft.com/office/powerpoint/2010/main" val="254495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Some rules for dealing with </a:t>
            </a:r>
            <a:r>
              <a:rPr lang="en-US" sz="3600" dirty="0" err="1"/>
              <a:t>exp</a:t>
            </a:r>
            <a:r>
              <a:rPr lang="en-US" sz="3600" dirty="0"/>
              <a:t> and logs</a:t>
            </a:r>
          </a:p>
        </p:txBody>
      </p:sp>
      <p:sp>
        <p:nvSpPr>
          <p:cNvPr id="3" name="Content Placeholder 2"/>
          <p:cNvSpPr>
            <a:spLocks noGrp="1"/>
          </p:cNvSpPr>
          <p:nvPr>
            <p:ph idx="1"/>
          </p:nvPr>
        </p:nvSpPr>
        <p:spPr/>
        <p:txBody>
          <a:bodyPr>
            <a:normAutofit fontScale="77500" lnSpcReduction="20000"/>
          </a:bodyPr>
          <a:lstStyle/>
          <a:p>
            <a:r>
              <a:rPr lang="en-US" dirty="0" smtClean="0"/>
              <a:t>Log</a:t>
            </a:r>
            <a:r>
              <a:rPr lang="en-US" baseline="-25000" dirty="0" smtClean="0"/>
              <a:t>2</a:t>
            </a:r>
            <a:r>
              <a:rPr lang="en-US" dirty="0" smtClean="0"/>
              <a:t> 2 = 1	            since 2^1 = 2</a:t>
            </a:r>
          </a:p>
          <a:p>
            <a:r>
              <a:rPr lang="en-US" dirty="0" smtClean="0"/>
              <a:t>Log</a:t>
            </a:r>
            <a:r>
              <a:rPr lang="en-US" baseline="-25000" dirty="0" smtClean="0"/>
              <a:t>2</a:t>
            </a:r>
            <a:r>
              <a:rPr lang="en-US" dirty="0" smtClean="0"/>
              <a:t> 4= 2		since 2^2 = 4</a:t>
            </a:r>
          </a:p>
          <a:p>
            <a:r>
              <a:rPr lang="de-DE" dirty="0" smtClean="0"/>
              <a:t>Log</a:t>
            </a:r>
            <a:r>
              <a:rPr lang="de-DE" dirty="0"/>
              <a:t> </a:t>
            </a:r>
            <a:r>
              <a:rPr lang="de-DE" i="1" dirty="0" smtClean="0"/>
              <a:t>32 = Log 2*16</a:t>
            </a:r>
            <a:r>
              <a:rPr lang="de-DE" dirty="0"/>
              <a:t>  =  </a:t>
            </a:r>
            <a:r>
              <a:rPr lang="de-DE" dirty="0" smtClean="0"/>
              <a:t>Log</a:t>
            </a:r>
            <a:r>
              <a:rPr lang="de-DE" dirty="0"/>
              <a:t> </a:t>
            </a:r>
            <a:r>
              <a:rPr lang="de-DE" i="1" dirty="0" smtClean="0"/>
              <a:t>2</a:t>
            </a:r>
            <a:r>
              <a:rPr lang="de-DE" dirty="0"/>
              <a:t>  +  </a:t>
            </a:r>
            <a:r>
              <a:rPr lang="de-DE" dirty="0" smtClean="0"/>
              <a:t>Log</a:t>
            </a:r>
            <a:r>
              <a:rPr lang="de-DE" dirty="0"/>
              <a:t> </a:t>
            </a:r>
            <a:r>
              <a:rPr lang="de-DE" dirty="0" smtClean="0"/>
              <a:t>16	</a:t>
            </a:r>
          </a:p>
          <a:p>
            <a:pPr marL="0" indent="0">
              <a:buNone/>
            </a:pPr>
            <a:r>
              <a:rPr lang="de-DE" dirty="0" smtClean="0"/>
              <a:t>                                     since 2</a:t>
            </a:r>
            <a:r>
              <a:rPr lang="de-DE" baseline="30000" dirty="0" smtClean="0"/>
              <a:t>1</a:t>
            </a:r>
            <a:r>
              <a:rPr lang="de-DE" dirty="0" smtClean="0"/>
              <a:t> * 2</a:t>
            </a:r>
            <a:r>
              <a:rPr lang="de-DE" baseline="30000" dirty="0" smtClean="0"/>
              <a:t>4</a:t>
            </a:r>
            <a:r>
              <a:rPr lang="de-DE" dirty="0" smtClean="0"/>
              <a:t> = 2</a:t>
            </a:r>
            <a:r>
              <a:rPr lang="de-DE" baseline="30000" dirty="0" smtClean="0"/>
              <a:t>5</a:t>
            </a:r>
            <a:r>
              <a:rPr lang="de-DE" dirty="0" smtClean="0"/>
              <a:t>=16</a:t>
            </a:r>
          </a:p>
          <a:p>
            <a:r>
              <a:rPr lang="de-DE" dirty="0"/>
              <a:t>Log </a:t>
            </a:r>
            <a:r>
              <a:rPr lang="de-DE" dirty="0" smtClean="0"/>
              <a:t>1/16</a:t>
            </a:r>
            <a:r>
              <a:rPr lang="de-DE" i="1" dirty="0" smtClean="0"/>
              <a:t> </a:t>
            </a:r>
            <a:r>
              <a:rPr lang="de-DE" i="1" dirty="0"/>
              <a:t>= </a:t>
            </a:r>
            <a:r>
              <a:rPr lang="de-DE" dirty="0" smtClean="0"/>
              <a:t>Log</a:t>
            </a:r>
            <a:r>
              <a:rPr lang="de-DE" dirty="0"/>
              <a:t> </a:t>
            </a:r>
            <a:r>
              <a:rPr lang="de-DE" i="1" dirty="0" smtClean="0"/>
              <a:t>1</a:t>
            </a:r>
            <a:r>
              <a:rPr lang="de-DE" dirty="0"/>
              <a:t>  </a:t>
            </a:r>
            <a:r>
              <a:rPr lang="de-DE" dirty="0" smtClean="0"/>
              <a:t>-</a:t>
            </a:r>
            <a:r>
              <a:rPr lang="de-DE" dirty="0"/>
              <a:t>  Log 16	</a:t>
            </a:r>
            <a:endParaRPr lang="de-DE" dirty="0" smtClean="0"/>
          </a:p>
          <a:p>
            <a:r>
              <a:rPr lang="de-DE" dirty="0"/>
              <a:t> </a:t>
            </a:r>
            <a:r>
              <a:rPr lang="de-DE" dirty="0" smtClean="0"/>
              <a:t>                                since 2</a:t>
            </a:r>
            <a:r>
              <a:rPr lang="de-DE" baseline="30000" dirty="0" smtClean="0"/>
              <a:t>0</a:t>
            </a:r>
            <a:r>
              <a:rPr lang="de-DE" dirty="0" smtClean="0"/>
              <a:t> / </a:t>
            </a:r>
            <a:r>
              <a:rPr lang="de-DE" dirty="0"/>
              <a:t>2</a:t>
            </a:r>
            <a:r>
              <a:rPr lang="de-DE" baseline="30000" dirty="0"/>
              <a:t>4</a:t>
            </a:r>
            <a:r>
              <a:rPr lang="de-DE" dirty="0"/>
              <a:t> = </a:t>
            </a:r>
            <a:r>
              <a:rPr lang="de-DE" dirty="0" smtClean="0"/>
              <a:t>2</a:t>
            </a:r>
            <a:r>
              <a:rPr lang="de-DE" baseline="30000" dirty="0" smtClean="0"/>
              <a:t>-4</a:t>
            </a:r>
            <a:endParaRPr lang="de-DE" dirty="0"/>
          </a:p>
          <a:p>
            <a:endParaRPr lang="en-US" dirty="0" smtClean="0"/>
          </a:p>
          <a:p>
            <a:r>
              <a:rPr lang="en-US" dirty="0" err="1" smtClean="0"/>
              <a:t>ln</a:t>
            </a:r>
            <a:r>
              <a:rPr lang="en-US" dirty="0"/>
              <a:t> </a:t>
            </a:r>
            <a:r>
              <a:rPr lang="en-US" i="1" dirty="0"/>
              <a:t>e</a:t>
            </a:r>
            <a:r>
              <a:rPr lang="en-US" dirty="0"/>
              <a:t> = 1</a:t>
            </a:r>
            <a:r>
              <a:rPr lang="en-US" dirty="0" smtClean="0"/>
              <a:t>.		since e^1 = e</a:t>
            </a:r>
          </a:p>
          <a:p>
            <a:r>
              <a:rPr lang="de-DE" dirty="0"/>
              <a:t>ln </a:t>
            </a:r>
            <a:r>
              <a:rPr lang="de-DE" i="1" dirty="0"/>
              <a:t>ab</a:t>
            </a:r>
            <a:r>
              <a:rPr lang="de-DE" dirty="0"/>
              <a:t>  =  ln </a:t>
            </a:r>
            <a:r>
              <a:rPr lang="de-DE" i="1" dirty="0"/>
              <a:t>a</a:t>
            </a:r>
            <a:r>
              <a:rPr lang="de-DE" dirty="0"/>
              <a:t>  +  ln </a:t>
            </a:r>
            <a:r>
              <a:rPr lang="de-DE" i="1" dirty="0"/>
              <a:t>b</a:t>
            </a:r>
            <a:r>
              <a:rPr lang="de-DE" dirty="0" smtClean="0"/>
              <a:t>.</a:t>
            </a:r>
          </a:p>
          <a:p>
            <a:r>
              <a:rPr lang="de-DE" dirty="0"/>
              <a:t>ln </a:t>
            </a:r>
            <a:r>
              <a:rPr lang="de-DE" i="1" dirty="0" smtClean="0"/>
              <a:t>a / b</a:t>
            </a:r>
            <a:r>
              <a:rPr lang="de-DE" dirty="0"/>
              <a:t>  =  ln </a:t>
            </a:r>
            <a:r>
              <a:rPr lang="de-DE" i="1" dirty="0"/>
              <a:t>a</a:t>
            </a:r>
            <a:r>
              <a:rPr lang="de-DE" dirty="0"/>
              <a:t>  </a:t>
            </a:r>
            <a:r>
              <a:rPr lang="de-DE" dirty="0" smtClean="0"/>
              <a:t>-</a:t>
            </a:r>
            <a:r>
              <a:rPr lang="de-DE" dirty="0"/>
              <a:t>  ln </a:t>
            </a:r>
            <a:r>
              <a:rPr lang="de-DE" i="1" dirty="0"/>
              <a:t>b</a:t>
            </a:r>
            <a:r>
              <a:rPr lang="de-DE" dirty="0" smtClean="0"/>
              <a:t>.</a:t>
            </a:r>
          </a:p>
          <a:p>
            <a:r>
              <a:rPr lang="de-DE" dirty="0"/>
              <a:t>ln </a:t>
            </a:r>
            <a:r>
              <a:rPr lang="de-DE" i="1" dirty="0"/>
              <a:t>a</a:t>
            </a:r>
            <a:r>
              <a:rPr lang="de-DE" i="1" baseline="30000" dirty="0"/>
              <a:t>n</a:t>
            </a:r>
            <a:r>
              <a:rPr lang="de-DE" dirty="0"/>
              <a:t>  =  </a:t>
            </a:r>
            <a:r>
              <a:rPr lang="de-DE" i="1" dirty="0"/>
              <a:t>n</a:t>
            </a:r>
            <a:r>
              <a:rPr lang="de-DE" dirty="0"/>
              <a:t> ln </a:t>
            </a:r>
            <a:r>
              <a:rPr lang="de-DE" i="1" dirty="0"/>
              <a:t>a</a:t>
            </a:r>
            <a:r>
              <a:rPr lang="de-DE" dirty="0"/>
              <a:t>.</a:t>
            </a:r>
          </a:p>
          <a:p>
            <a:endParaRPr lang="de-DE" dirty="0" smtClean="0"/>
          </a:p>
          <a:p>
            <a:endParaRPr lang="de-DE" dirty="0"/>
          </a:p>
          <a:p>
            <a:endParaRPr lang="de-DE" dirty="0"/>
          </a:p>
          <a:p>
            <a:endParaRPr lang="en-US" dirty="0"/>
          </a:p>
          <a:p>
            <a:endParaRPr lang="en-US" dirty="0"/>
          </a:p>
        </p:txBody>
      </p:sp>
      <p:sp>
        <p:nvSpPr>
          <p:cNvPr id="8" name="Rectangle 6"/>
          <p:cNvSpPr>
            <a:spLocks noChangeArrowheads="1"/>
          </p:cNvSpPr>
          <p:nvPr/>
        </p:nvSpPr>
        <p:spPr bwMode="auto">
          <a:xfrm>
            <a:off x="457200" y="3633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3010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Derivatives for </a:t>
            </a:r>
            <a:r>
              <a:rPr lang="en-US" dirty="0" smtClean="0"/>
              <a:t>logs and </a:t>
            </a:r>
            <a:r>
              <a:rPr lang="en-US" dirty="0" err="1" smtClean="0"/>
              <a:t>exp</a:t>
            </a:r>
            <a:endParaRPr lang="en-US" dirty="0"/>
          </a:p>
        </p:txBody>
      </p:sp>
      <p:sp>
        <p:nvSpPr>
          <p:cNvPr id="5" name="Content Placeholder 4"/>
          <p:cNvSpPr>
            <a:spLocks noGrp="1"/>
          </p:cNvSpPr>
          <p:nvPr>
            <p:ph idx="1"/>
          </p:nvPr>
        </p:nvSpPr>
        <p:spPr/>
        <p:txBody>
          <a:bodyPr/>
          <a:lstStyle/>
          <a:p>
            <a:r>
              <a:rPr lang="en-US" dirty="0"/>
              <a:t>y=a</a:t>
            </a:r>
            <a:r>
              <a:rPr lang="en-US" baseline="30000" dirty="0"/>
              <a:t>x</a:t>
            </a:r>
            <a:r>
              <a:rPr lang="en-US" dirty="0"/>
              <a:t>      </a:t>
            </a:r>
            <a:r>
              <a:rPr lang="en-US" dirty="0" err="1"/>
              <a:t>dy</a:t>
            </a:r>
            <a:r>
              <a:rPr lang="en-US" dirty="0"/>
              <a:t>/dx=a</a:t>
            </a:r>
            <a:r>
              <a:rPr lang="en-US" baseline="30000" dirty="0"/>
              <a:t>x</a:t>
            </a:r>
            <a:r>
              <a:rPr lang="en-US" dirty="0"/>
              <a:t> </a:t>
            </a:r>
            <a:r>
              <a:rPr lang="en-US" dirty="0" err="1"/>
              <a:t>ln</a:t>
            </a:r>
            <a:r>
              <a:rPr lang="en-US" dirty="0"/>
              <a:t> a</a:t>
            </a:r>
          </a:p>
          <a:p>
            <a:r>
              <a:rPr lang="en-US" dirty="0"/>
              <a:t>y=e</a:t>
            </a:r>
            <a:r>
              <a:rPr lang="en-US" baseline="30000" dirty="0"/>
              <a:t>x 	</a:t>
            </a:r>
            <a:r>
              <a:rPr lang="en-US" dirty="0" err="1"/>
              <a:t>dy</a:t>
            </a:r>
            <a:r>
              <a:rPr lang="en-US" dirty="0"/>
              <a:t>/dx=e</a:t>
            </a:r>
            <a:r>
              <a:rPr lang="en-US" baseline="30000" dirty="0"/>
              <a:t>x    </a:t>
            </a:r>
            <a:endParaRPr lang="en-US" dirty="0"/>
          </a:p>
          <a:p>
            <a:endParaRPr lang="en-US" dirty="0"/>
          </a:p>
          <a:p>
            <a:r>
              <a:rPr lang="en-US" dirty="0"/>
              <a:t>y=log a (x)      </a:t>
            </a:r>
            <a:r>
              <a:rPr lang="en-US" dirty="0" err="1"/>
              <a:t>dy</a:t>
            </a:r>
            <a:r>
              <a:rPr lang="en-US" dirty="0"/>
              <a:t>/dx= 1/ (x </a:t>
            </a:r>
            <a:r>
              <a:rPr lang="en-US" dirty="0" err="1"/>
              <a:t>ln</a:t>
            </a:r>
            <a:r>
              <a:rPr lang="en-US" dirty="0"/>
              <a:t> a)</a:t>
            </a:r>
          </a:p>
          <a:p>
            <a:r>
              <a:rPr lang="en-US" dirty="0"/>
              <a:t>y=</a:t>
            </a:r>
            <a:r>
              <a:rPr lang="en-US" dirty="0" err="1"/>
              <a:t>ln</a:t>
            </a:r>
            <a:r>
              <a:rPr lang="en-US" dirty="0"/>
              <a:t> (x) </a:t>
            </a:r>
            <a:r>
              <a:rPr lang="en-US" dirty="0" smtClean="0"/>
              <a:t>		</a:t>
            </a:r>
            <a:r>
              <a:rPr lang="en-US" dirty="0" err="1" smtClean="0"/>
              <a:t>dy</a:t>
            </a:r>
            <a:r>
              <a:rPr lang="en-US" dirty="0" smtClean="0"/>
              <a:t>/dx</a:t>
            </a:r>
            <a:r>
              <a:rPr lang="en-US" dirty="0"/>
              <a:t>= 1/ x  </a:t>
            </a:r>
          </a:p>
          <a:p>
            <a:pPr marL="0" indent="0">
              <a:buNone/>
            </a:pPr>
            <a:endParaRPr lang="en-US" dirty="0"/>
          </a:p>
        </p:txBody>
      </p:sp>
    </p:spTree>
    <p:extLst>
      <p:ext uri="{BB962C8B-B14F-4D97-AF65-F5344CB8AC3E}">
        <p14:creationId xmlns:p14="http://schemas.microsoft.com/office/powerpoint/2010/main" val="34360117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667000"/>
            <a:ext cx="3048000" cy="3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s://encrypted-tbn1.google.com/images?q=tbn:ANd9GcTqzecPIwRfm_Xj2z5jp-Ah6ndUqh-PdLoyhEedjJTTdDo8eP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447800"/>
            <a:ext cx="2105025" cy="21717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86387" y="2482334"/>
            <a:ext cx="1724025" cy="369332"/>
          </a:xfrm>
          <a:prstGeom prst="rect">
            <a:avLst/>
          </a:prstGeom>
          <a:noFill/>
        </p:spPr>
        <p:txBody>
          <a:bodyPr wrap="square" rtlCol="0">
            <a:spAutoFit/>
          </a:bodyPr>
          <a:lstStyle/>
          <a:p>
            <a:r>
              <a:rPr lang="en-US" dirty="0" smtClean="0"/>
              <a:t>Exponential?</a:t>
            </a:r>
            <a:endParaRPr lang="en-US" dirty="0"/>
          </a:p>
        </p:txBody>
      </p:sp>
      <p:pic>
        <p:nvPicPr>
          <p:cNvPr id="8" name="Picture 2" descr="https://encrypted-tbn3.google.com/images?q=tbn:ANd9GcSpdibPOmHVMaEJElWuQD-B9Huj_k_N7yOqSVWHKevVCHYNGvh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812" y="4114800"/>
            <a:ext cx="3124200" cy="23102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438899" y="4006271"/>
            <a:ext cx="1724025" cy="369332"/>
          </a:xfrm>
          <a:prstGeom prst="rect">
            <a:avLst/>
          </a:prstGeom>
          <a:noFill/>
        </p:spPr>
        <p:txBody>
          <a:bodyPr wrap="square" rtlCol="0">
            <a:spAutoFit/>
          </a:bodyPr>
          <a:lstStyle/>
          <a:p>
            <a:r>
              <a:rPr lang="en-US" dirty="0" smtClean="0"/>
              <a:t>Logarithmic?</a:t>
            </a:r>
            <a:endParaRPr lang="en-US" dirty="0"/>
          </a:p>
        </p:txBody>
      </p:sp>
      <p:pic>
        <p:nvPicPr>
          <p:cNvPr id="10" name="Picture 2" descr="http://img.sparknotes.com/figures/5/58d0bf8a567f329cbfb0d18f70e6be77/y=x%5E2.g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574"/>
          <a:stretch/>
        </p:blipFill>
        <p:spPr bwMode="auto">
          <a:xfrm>
            <a:off x="4175050" y="147941"/>
            <a:ext cx="1902971" cy="16046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819775" y="914400"/>
            <a:ext cx="1724025" cy="369332"/>
          </a:xfrm>
          <a:prstGeom prst="rect">
            <a:avLst/>
          </a:prstGeom>
          <a:noFill/>
        </p:spPr>
        <p:txBody>
          <a:bodyPr wrap="square" rtlCol="0">
            <a:spAutoFit/>
          </a:bodyPr>
          <a:lstStyle/>
          <a:p>
            <a:r>
              <a:rPr lang="en-US" dirty="0" smtClean="0"/>
              <a:t>Quadratic?</a:t>
            </a:r>
            <a:endParaRPr lang="en-US" dirty="0"/>
          </a:p>
        </p:txBody>
      </p:sp>
      <p:sp>
        <p:nvSpPr>
          <p:cNvPr id="12" name="Title 1"/>
          <p:cNvSpPr>
            <a:spLocks noGrp="1"/>
          </p:cNvSpPr>
          <p:nvPr>
            <p:ph type="title"/>
          </p:nvPr>
        </p:nvSpPr>
        <p:spPr>
          <a:xfrm>
            <a:off x="861237" y="1404901"/>
            <a:ext cx="2438400" cy="1143000"/>
          </a:xfrm>
        </p:spPr>
        <p:txBody>
          <a:bodyPr>
            <a:normAutofit fontScale="90000"/>
          </a:bodyPr>
          <a:lstStyle/>
          <a:p>
            <a:r>
              <a:rPr lang="en-US" sz="3600" dirty="0" smtClean="0"/>
              <a:t>So bac</a:t>
            </a:r>
            <a:r>
              <a:rPr lang="en-US" sz="3600" dirty="0" smtClean="0"/>
              <a:t>k to your data:</a:t>
            </a:r>
            <a:endParaRPr lang="en-US" sz="3600" dirty="0"/>
          </a:p>
        </p:txBody>
      </p:sp>
      <p:sp>
        <p:nvSpPr>
          <p:cNvPr id="13" name="Rectangle 12"/>
          <p:cNvSpPr/>
          <p:nvPr/>
        </p:nvSpPr>
        <p:spPr>
          <a:xfrm>
            <a:off x="901033" y="6055700"/>
            <a:ext cx="3594767" cy="369332"/>
          </a:xfrm>
          <a:prstGeom prst="rect">
            <a:avLst/>
          </a:prstGeom>
        </p:spPr>
        <p:txBody>
          <a:bodyPr wrap="none">
            <a:spAutoFit/>
          </a:bodyPr>
          <a:lstStyle/>
          <a:p>
            <a:r>
              <a:rPr lang="en-US" dirty="0" smtClean="0"/>
              <a:t>Indeed, cars </a:t>
            </a:r>
            <a:r>
              <a:rPr lang="en-US" dirty="0"/>
              <a:t>= 130+290*</a:t>
            </a:r>
            <a:r>
              <a:rPr lang="en-US" dirty="0" err="1"/>
              <a:t>ln</a:t>
            </a:r>
            <a:r>
              <a:rPr lang="en-US" dirty="0"/>
              <a:t>(business)</a:t>
            </a:r>
          </a:p>
        </p:txBody>
      </p:sp>
    </p:spTree>
    <p:extLst>
      <p:ext uri="{BB962C8B-B14F-4D97-AF65-F5344CB8AC3E}">
        <p14:creationId xmlns:p14="http://schemas.microsoft.com/office/powerpoint/2010/main" val="283616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239000" cy="4525963"/>
          </a:xfrm>
        </p:spPr>
        <p:txBody>
          <a:bodyPr/>
          <a:lstStyle/>
          <a:p>
            <a:pPr marL="0" indent="0">
              <a:buNone/>
            </a:pPr>
            <a:r>
              <a:rPr lang="en-US" dirty="0" smtClean="0"/>
              <a:t>5. </a:t>
            </a:r>
            <a:r>
              <a:rPr lang="en-US" dirty="0"/>
              <a:t>what is the optimal # of business to have? (optimization, </a:t>
            </a:r>
            <a:r>
              <a:rPr lang="en-US" dirty="0" smtClean="0"/>
              <a:t>compound functions)</a:t>
            </a:r>
            <a:endParaRPr lang="en-US" dirty="0"/>
          </a:p>
          <a:p>
            <a:endParaRPr lang="en-US" dirty="0" smtClean="0"/>
          </a:p>
        </p:txBody>
      </p:sp>
      <p:pic>
        <p:nvPicPr>
          <p:cNvPr id="6" name="Picture 8" descr="http://www.merchantcircle.com/corporate/newsletters/2010-06/img/mayor_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743200"/>
            <a:ext cx="1428750" cy="118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0270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How do we </a:t>
            </a:r>
            <a:r>
              <a:rPr lang="en-US" dirty="0" smtClean="0"/>
              <a:t>o</a:t>
            </a:r>
            <a:r>
              <a:rPr lang="en-US" dirty="0" smtClean="0"/>
              <a:t>ptimize a function?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581121774"/>
              </p:ext>
            </p:extLst>
          </p:nvPr>
        </p:nvGraphicFramePr>
        <p:xfrm>
          <a:off x="2057400" y="1943100"/>
          <a:ext cx="4572000" cy="34671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514600" y="4305300"/>
            <a:ext cx="4800600" cy="923330"/>
          </a:xfrm>
          <a:prstGeom prst="rect">
            <a:avLst/>
          </a:prstGeom>
          <a:solidFill>
            <a:schemeClr val="bg1"/>
          </a:solidFill>
        </p:spPr>
        <p:txBody>
          <a:bodyPr wrap="square">
            <a:spAutoFit/>
          </a:bodyPr>
          <a:lstStyle/>
          <a:p>
            <a:r>
              <a:rPr lang="en-US" dirty="0" smtClean="0"/>
              <a:t>Suppose this is Y </a:t>
            </a:r>
            <a:r>
              <a:rPr lang="en-US" dirty="0"/>
              <a:t>= 8X-.</a:t>
            </a:r>
            <a:r>
              <a:rPr lang="en-US" dirty="0" smtClean="0"/>
              <a:t>8X</a:t>
            </a:r>
            <a:r>
              <a:rPr lang="en-US" baseline="30000" dirty="0" smtClean="0"/>
              <a:t>2</a:t>
            </a:r>
          </a:p>
          <a:p>
            <a:r>
              <a:rPr lang="en-US" dirty="0" smtClean="0"/>
              <a:t>How can we find X where Y is at a maximum?</a:t>
            </a:r>
          </a:p>
          <a:p>
            <a:r>
              <a:rPr lang="en-US" dirty="0" smtClean="0"/>
              <a:t>              </a:t>
            </a:r>
            <a:r>
              <a:rPr lang="en-US" u="sng" dirty="0" smtClean="0"/>
              <a:t>Find x where the slope of Y is 0</a:t>
            </a:r>
            <a:endParaRPr lang="en-US" u="sng" dirty="0"/>
          </a:p>
        </p:txBody>
      </p:sp>
    </p:spTree>
    <p:extLst>
      <p:ext uri="{BB962C8B-B14F-4D97-AF65-F5344CB8AC3E}">
        <p14:creationId xmlns:p14="http://schemas.microsoft.com/office/powerpoint/2010/main" val="194790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General </a:t>
            </a:r>
            <a:r>
              <a:rPr lang="en-US" dirty="0" smtClean="0"/>
              <a:t>Optimization</a:t>
            </a:r>
            <a:endParaRPr lang="en-US" dirty="0"/>
          </a:p>
        </p:txBody>
      </p:sp>
      <p:sp>
        <p:nvSpPr>
          <p:cNvPr id="3" name="Content Placeholder 2"/>
          <p:cNvSpPr>
            <a:spLocks noGrp="1"/>
          </p:cNvSpPr>
          <p:nvPr>
            <p:ph idx="1"/>
          </p:nvPr>
        </p:nvSpPr>
        <p:spPr>
          <a:xfrm>
            <a:off x="457200" y="1371600"/>
            <a:ext cx="8534400" cy="4754563"/>
          </a:xfrm>
        </p:spPr>
        <p:txBody>
          <a:bodyPr>
            <a:normAutofit fontScale="70000" lnSpcReduction="20000"/>
          </a:bodyPr>
          <a:lstStyle/>
          <a:p>
            <a:pPr marL="0" indent="0">
              <a:buNone/>
            </a:pPr>
            <a:r>
              <a:rPr lang="en-US" sz="3600" dirty="0" smtClean="0"/>
              <a:t>Recall </a:t>
            </a:r>
            <a:r>
              <a:rPr lang="en-US" sz="3600" dirty="0"/>
              <a:t>p</a:t>
            </a:r>
            <a:r>
              <a:rPr lang="en-US" sz="3600" dirty="0" smtClean="0"/>
              <a:t>ower </a:t>
            </a:r>
            <a:r>
              <a:rPr lang="en-US" sz="3600" dirty="0" smtClean="0"/>
              <a:t>rule: if  Y=mx</a:t>
            </a:r>
            <a:r>
              <a:rPr lang="en-US" sz="3600" baseline="30000" dirty="0" smtClean="0"/>
              <a:t>c</a:t>
            </a:r>
            <a:r>
              <a:rPr lang="en-US" sz="3600" dirty="0" smtClean="0"/>
              <a:t> , </a:t>
            </a:r>
            <a:r>
              <a:rPr lang="en-US" sz="3600" dirty="0" err="1" smtClean="0"/>
              <a:t>dY</a:t>
            </a:r>
            <a:r>
              <a:rPr lang="en-US" sz="3600" dirty="0" smtClean="0"/>
              <a:t>/</a:t>
            </a:r>
            <a:r>
              <a:rPr lang="en-US" sz="3600" dirty="0" err="1" smtClean="0"/>
              <a:t>dX</a:t>
            </a:r>
            <a:r>
              <a:rPr lang="en-US" sz="3600" dirty="0" smtClean="0"/>
              <a:t>= mcx</a:t>
            </a:r>
            <a:r>
              <a:rPr lang="en-US" sz="3600" baseline="30000" dirty="0" smtClean="0"/>
              <a:t>c-1</a:t>
            </a:r>
          </a:p>
          <a:p>
            <a:pPr marL="0" indent="0">
              <a:buNone/>
            </a:pPr>
            <a:endParaRPr lang="en-US" sz="3600" dirty="0" smtClean="0"/>
          </a:p>
          <a:p>
            <a:pPr marL="0" indent="0">
              <a:buNone/>
            </a:pPr>
            <a:r>
              <a:rPr lang="en-US" sz="3600" dirty="0" smtClean="0"/>
              <a:t>Supposed want to </a:t>
            </a:r>
            <a:r>
              <a:rPr lang="en-US" sz="3600" dirty="0" smtClean="0"/>
              <a:t>maximize a function: </a:t>
            </a:r>
            <a:endParaRPr lang="en-US" sz="3600" dirty="0" smtClean="0"/>
          </a:p>
          <a:p>
            <a:pPr marL="0" indent="0">
              <a:buNone/>
            </a:pPr>
            <a:r>
              <a:rPr lang="en-US" sz="3600" dirty="0" smtClean="0"/>
              <a:t>Y </a:t>
            </a:r>
            <a:r>
              <a:rPr lang="en-US" sz="3600" dirty="0"/>
              <a:t>= 8X-.</a:t>
            </a:r>
            <a:r>
              <a:rPr lang="en-US" sz="3600" dirty="0" smtClean="0"/>
              <a:t>8X</a:t>
            </a:r>
            <a:r>
              <a:rPr lang="en-US" sz="3600" baseline="30000" dirty="0" smtClean="0"/>
              <a:t>2</a:t>
            </a:r>
            <a:endParaRPr lang="en-US" sz="3600" dirty="0" smtClean="0"/>
          </a:p>
          <a:p>
            <a:pPr marL="0" indent="0">
              <a:buNone/>
            </a:pPr>
            <a:r>
              <a:rPr lang="en-US" sz="3600" dirty="0" smtClean="0"/>
              <a:t>First we have to take a derivative:</a:t>
            </a:r>
          </a:p>
          <a:p>
            <a:pPr marL="0" indent="0">
              <a:buNone/>
            </a:pPr>
            <a:r>
              <a:rPr lang="en-US" sz="3600" dirty="0" err="1" smtClean="0"/>
              <a:t>dY</a:t>
            </a:r>
            <a:r>
              <a:rPr lang="en-US" sz="3600" dirty="0" smtClean="0"/>
              <a:t>/dx </a:t>
            </a:r>
            <a:r>
              <a:rPr lang="en-US" sz="3600" dirty="0" smtClean="0"/>
              <a:t>= 8*1X</a:t>
            </a:r>
            <a:r>
              <a:rPr lang="en-US" sz="3600" baseline="30000" dirty="0" smtClean="0"/>
              <a:t>1-1</a:t>
            </a:r>
            <a:r>
              <a:rPr lang="en-US" sz="3600" dirty="0" smtClean="0"/>
              <a:t>-.</a:t>
            </a:r>
            <a:r>
              <a:rPr lang="en-US" sz="3600" dirty="0" smtClean="0"/>
              <a:t>8*2X</a:t>
            </a:r>
            <a:r>
              <a:rPr lang="en-US" sz="3600" baseline="30000" dirty="0" smtClean="0"/>
              <a:t>2-1</a:t>
            </a:r>
          </a:p>
          <a:p>
            <a:pPr marL="0" indent="0">
              <a:buNone/>
            </a:pPr>
            <a:r>
              <a:rPr lang="en-US" sz="3600" baseline="30000" dirty="0"/>
              <a:t> </a:t>
            </a:r>
            <a:r>
              <a:rPr lang="en-US" sz="3600" baseline="30000" dirty="0" smtClean="0"/>
              <a:t>              </a:t>
            </a:r>
            <a:r>
              <a:rPr lang="en-US" sz="3600" dirty="0" smtClean="0"/>
              <a:t> </a:t>
            </a:r>
            <a:r>
              <a:rPr lang="en-US" sz="3600" dirty="0" smtClean="0"/>
              <a:t>= 8-1.6X</a:t>
            </a:r>
          </a:p>
          <a:p>
            <a:pPr marL="0" indent="0">
              <a:buNone/>
            </a:pPr>
            <a:r>
              <a:rPr lang="en-US" sz="3600" dirty="0" smtClean="0"/>
              <a:t>Then when we set it to 0, we can solve for X that maximizes the function </a:t>
            </a:r>
          </a:p>
          <a:p>
            <a:pPr marL="0" indent="0">
              <a:buNone/>
            </a:pPr>
            <a:r>
              <a:rPr lang="en-US" sz="3600" dirty="0" smtClean="0"/>
              <a:t>8-1.6X = 0 </a:t>
            </a:r>
            <a:endParaRPr lang="en-US" sz="3600" dirty="0" smtClean="0"/>
          </a:p>
          <a:p>
            <a:pPr marL="0" indent="0">
              <a:buNone/>
            </a:pPr>
            <a:r>
              <a:rPr lang="en-US" sz="3600" dirty="0"/>
              <a:t> </a:t>
            </a:r>
            <a:r>
              <a:rPr lang="en-US" sz="3600" dirty="0" smtClean="0"/>
              <a:t>         8 = 1.6</a:t>
            </a:r>
            <a:r>
              <a:rPr lang="en-US" sz="3600" dirty="0" smtClean="0"/>
              <a:t>X </a:t>
            </a:r>
          </a:p>
          <a:p>
            <a:pPr marL="0" indent="0">
              <a:buNone/>
            </a:pPr>
            <a:r>
              <a:rPr lang="en-US" sz="3600" dirty="0"/>
              <a:t>	</a:t>
            </a:r>
            <a:r>
              <a:rPr lang="en-US" sz="3600" dirty="0" smtClean="0"/>
              <a:t>X=</a:t>
            </a:r>
            <a:r>
              <a:rPr lang="en-US" sz="3600" dirty="0" smtClean="0"/>
              <a:t>5</a:t>
            </a:r>
            <a:endParaRPr lang="en-US" sz="3600" dirty="0" smtClean="0"/>
          </a:p>
          <a:p>
            <a:endParaRPr lang="en-US" sz="3600" dirty="0" smtClean="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42610654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3800"/>
            <a:ext cx="8229600" cy="2895600"/>
          </a:xfrm>
        </p:spPr>
        <p:txBody>
          <a:bodyPr>
            <a:normAutofit/>
          </a:bodyPr>
          <a:lstStyle/>
          <a:p>
            <a:pPr marL="0" indent="0">
              <a:buNone/>
            </a:pPr>
            <a:r>
              <a:rPr lang="en-US" dirty="0" smtClean="0"/>
              <a:t>Y = 8X-0.8X</a:t>
            </a:r>
            <a:r>
              <a:rPr lang="en-US" baseline="30000" dirty="0" smtClean="0"/>
              <a:t>2</a:t>
            </a:r>
          </a:p>
          <a:p>
            <a:pPr marL="0" indent="0">
              <a:buNone/>
            </a:pPr>
            <a:r>
              <a:rPr lang="en-US" dirty="0" err="1" smtClean="0"/>
              <a:t>dY</a:t>
            </a:r>
            <a:r>
              <a:rPr lang="en-US" dirty="0" smtClean="0"/>
              <a:t>/</a:t>
            </a:r>
            <a:r>
              <a:rPr lang="en-US" dirty="0" err="1" smtClean="0"/>
              <a:t>dX</a:t>
            </a:r>
            <a:r>
              <a:rPr lang="en-US" dirty="0" smtClean="0"/>
              <a:t> = 8 – 0.8*2*X = 8-1.6X</a:t>
            </a:r>
          </a:p>
          <a:p>
            <a:pPr marL="0" indent="0">
              <a:buNone/>
            </a:pPr>
            <a:endParaRPr lang="en-US" dirty="0" smtClean="0"/>
          </a:p>
          <a:p>
            <a:pPr marL="0" indent="0">
              <a:buNone/>
            </a:pPr>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661175436"/>
              </p:ext>
            </p:extLst>
          </p:nvPr>
        </p:nvGraphicFramePr>
        <p:xfrm>
          <a:off x="6400800" y="457200"/>
          <a:ext cx="2209800" cy="4400550"/>
        </p:xfrm>
        <a:graphic>
          <a:graphicData uri="http://schemas.openxmlformats.org/drawingml/2006/table">
            <a:tbl>
              <a:tblPr>
                <a:tableStyleId>{5C22544A-7EE6-4342-B048-85BDC9FD1C3A}</a:tableStyleId>
              </a:tblPr>
              <a:tblGrid>
                <a:gridCol w="1104900"/>
                <a:gridCol w="1104900"/>
              </a:tblGrid>
              <a:tr h="240987">
                <a:tc>
                  <a:txBody>
                    <a:bodyPr/>
                    <a:lstStyle/>
                    <a:p>
                      <a:pPr algn="ctr" fontAlgn="b"/>
                      <a:r>
                        <a:rPr lang="en-US" sz="2000" u="none" strike="noStrike" dirty="0" smtClean="0">
                          <a:effectLst/>
                        </a:rPr>
                        <a:t>X</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Y</a:t>
                      </a:r>
                      <a:endParaRPr lang="en-US" sz="2000" b="0" i="0" u="none" strike="noStrike" dirty="0">
                        <a:solidFill>
                          <a:srgbClr val="000000"/>
                        </a:solidFill>
                        <a:effectLst/>
                        <a:latin typeface="Calibri"/>
                      </a:endParaRPr>
                    </a:p>
                  </a:txBody>
                  <a:tcPr marL="9525" marR="9525" marT="9525" marB="0" anchor="b"/>
                </a:tc>
              </a:tr>
              <a:tr h="240987">
                <a:tc>
                  <a:txBody>
                    <a:bodyPr/>
                    <a:lstStyle/>
                    <a:p>
                      <a:pPr algn="ctr" fontAlgn="b"/>
                      <a:r>
                        <a:rPr lang="en-US" sz="2000" u="none" strike="noStrike" dirty="0">
                          <a:effectLst/>
                        </a:rPr>
                        <a:t>0</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Calibri"/>
                      </a:endParaRPr>
                    </a:p>
                  </a:txBody>
                  <a:tcPr marL="9525" marR="9525" marT="9525" marB="0" anchor="b"/>
                </a:tc>
              </a:tr>
              <a:tr h="240987">
                <a:tc>
                  <a:txBody>
                    <a:bodyPr/>
                    <a:lstStyle/>
                    <a:p>
                      <a:pPr algn="ctr" fontAlgn="b"/>
                      <a:r>
                        <a:rPr lang="en-US" sz="2000" u="none" strike="noStrike">
                          <a:effectLst/>
                        </a:rPr>
                        <a:t>1</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7.2</a:t>
                      </a:r>
                      <a:endParaRPr lang="en-US" sz="2000" b="0" i="0" u="none" strike="noStrike" dirty="0">
                        <a:solidFill>
                          <a:srgbClr val="000000"/>
                        </a:solidFill>
                        <a:effectLst/>
                        <a:latin typeface="Calibri"/>
                      </a:endParaRPr>
                    </a:p>
                  </a:txBody>
                  <a:tcPr marL="9525" marR="9525" marT="9525" marB="0" anchor="b"/>
                </a:tc>
              </a:tr>
              <a:tr h="240987">
                <a:tc>
                  <a:txBody>
                    <a:bodyPr/>
                    <a:lstStyle/>
                    <a:p>
                      <a:pPr algn="ctr" fontAlgn="b"/>
                      <a:r>
                        <a:rPr lang="en-US" sz="2000" u="none" strike="noStrike">
                          <a:effectLst/>
                        </a:rPr>
                        <a:t>2</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12.8</a:t>
                      </a:r>
                      <a:endParaRPr lang="en-US" sz="2000" b="0" i="0" u="none" strike="noStrike" dirty="0">
                        <a:solidFill>
                          <a:srgbClr val="000000"/>
                        </a:solidFill>
                        <a:effectLst/>
                        <a:latin typeface="Calibri"/>
                      </a:endParaRPr>
                    </a:p>
                  </a:txBody>
                  <a:tcPr marL="9525" marR="9525" marT="9525" marB="0" anchor="b"/>
                </a:tc>
              </a:tr>
              <a:tr h="240987">
                <a:tc>
                  <a:txBody>
                    <a:bodyPr/>
                    <a:lstStyle/>
                    <a:p>
                      <a:pPr algn="ctr" fontAlgn="b"/>
                      <a:r>
                        <a:rPr lang="en-US" sz="2000" u="none" strike="noStrike">
                          <a:effectLst/>
                        </a:rPr>
                        <a:t>3</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16.8</a:t>
                      </a:r>
                      <a:endParaRPr lang="en-US" sz="2000" b="0" i="0" u="none" strike="noStrike" dirty="0">
                        <a:solidFill>
                          <a:srgbClr val="000000"/>
                        </a:solidFill>
                        <a:effectLst/>
                        <a:latin typeface="Calibri"/>
                      </a:endParaRPr>
                    </a:p>
                  </a:txBody>
                  <a:tcPr marL="9525" marR="9525" marT="9525" marB="0" anchor="b"/>
                </a:tc>
              </a:tr>
              <a:tr h="240987">
                <a:tc>
                  <a:txBody>
                    <a:bodyPr/>
                    <a:lstStyle/>
                    <a:p>
                      <a:pPr algn="ctr" fontAlgn="b"/>
                      <a:r>
                        <a:rPr lang="en-US" sz="2000" u="none" strike="noStrike">
                          <a:effectLst/>
                        </a:rPr>
                        <a:t>4</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19.2</a:t>
                      </a:r>
                      <a:endParaRPr lang="en-US" sz="2000" b="0" i="0" u="none" strike="noStrike" dirty="0">
                        <a:solidFill>
                          <a:srgbClr val="000000"/>
                        </a:solidFill>
                        <a:effectLst/>
                        <a:latin typeface="Calibri"/>
                      </a:endParaRPr>
                    </a:p>
                  </a:txBody>
                  <a:tcPr marL="9525" marR="9525" marT="9525" marB="0" anchor="b"/>
                </a:tc>
              </a:tr>
              <a:tr h="240987">
                <a:tc>
                  <a:txBody>
                    <a:bodyPr/>
                    <a:lstStyle/>
                    <a:p>
                      <a:pPr algn="ctr" fontAlgn="b"/>
                      <a:r>
                        <a:rPr lang="en-US" sz="2000" u="none" strike="noStrike">
                          <a:effectLst/>
                        </a:rPr>
                        <a:t>5</a:t>
                      </a:r>
                      <a:endParaRPr lang="en-US" sz="2000" b="0" i="0" u="none" strike="noStrike">
                        <a:solidFill>
                          <a:srgbClr val="000000"/>
                        </a:solidFill>
                        <a:effectLst/>
                        <a:latin typeface="Calibri"/>
                      </a:endParaRPr>
                    </a:p>
                  </a:txBody>
                  <a:tcPr marL="9525" marR="9525" marT="9525" marB="0" anchor="b">
                    <a:solidFill>
                      <a:srgbClr val="FFFF00"/>
                    </a:solidFill>
                  </a:tcPr>
                </a:tc>
                <a:tc>
                  <a:txBody>
                    <a:bodyPr/>
                    <a:lstStyle/>
                    <a:p>
                      <a:pPr algn="ctr" fontAlgn="b"/>
                      <a:r>
                        <a:rPr lang="en-US" sz="2000" u="none" strike="noStrike" dirty="0">
                          <a:effectLst/>
                        </a:rPr>
                        <a:t>20</a:t>
                      </a:r>
                      <a:endParaRPr lang="en-US" sz="2000" b="0" i="0" u="none" strike="noStrike" dirty="0">
                        <a:solidFill>
                          <a:srgbClr val="000000"/>
                        </a:solidFill>
                        <a:effectLst/>
                        <a:latin typeface="Calibri"/>
                      </a:endParaRPr>
                    </a:p>
                  </a:txBody>
                  <a:tcPr marL="9525" marR="9525" marT="9525" marB="0" anchor="b">
                    <a:solidFill>
                      <a:srgbClr val="FFFF00"/>
                    </a:solidFill>
                  </a:tcPr>
                </a:tc>
              </a:tr>
              <a:tr h="240987">
                <a:tc>
                  <a:txBody>
                    <a:bodyPr/>
                    <a:lstStyle/>
                    <a:p>
                      <a:pPr algn="ctr" fontAlgn="b"/>
                      <a:r>
                        <a:rPr lang="en-US" sz="2000" u="none" strike="noStrike">
                          <a:effectLst/>
                        </a:rPr>
                        <a:t>6</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19.2</a:t>
                      </a:r>
                      <a:endParaRPr lang="en-US" sz="2000" b="0" i="0" u="none" strike="noStrike" dirty="0">
                        <a:solidFill>
                          <a:srgbClr val="000000"/>
                        </a:solidFill>
                        <a:effectLst/>
                        <a:latin typeface="Calibri"/>
                      </a:endParaRPr>
                    </a:p>
                  </a:txBody>
                  <a:tcPr marL="9525" marR="9525" marT="9525" marB="0" anchor="b"/>
                </a:tc>
              </a:tr>
              <a:tr h="240987">
                <a:tc>
                  <a:txBody>
                    <a:bodyPr/>
                    <a:lstStyle/>
                    <a:p>
                      <a:pPr algn="ctr" fontAlgn="b"/>
                      <a:r>
                        <a:rPr lang="en-US" sz="2000" u="none" strike="noStrike">
                          <a:effectLst/>
                        </a:rPr>
                        <a:t>7</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16.8</a:t>
                      </a:r>
                      <a:endParaRPr lang="en-US" sz="2000" b="0" i="0" u="none" strike="noStrike" dirty="0">
                        <a:solidFill>
                          <a:srgbClr val="000000"/>
                        </a:solidFill>
                        <a:effectLst/>
                        <a:latin typeface="Calibri"/>
                      </a:endParaRPr>
                    </a:p>
                  </a:txBody>
                  <a:tcPr marL="9525" marR="9525" marT="9525" marB="0" anchor="b"/>
                </a:tc>
              </a:tr>
              <a:tr h="240987">
                <a:tc>
                  <a:txBody>
                    <a:bodyPr/>
                    <a:lstStyle/>
                    <a:p>
                      <a:pPr algn="ctr" fontAlgn="b"/>
                      <a:r>
                        <a:rPr lang="en-US" sz="2000" u="none" strike="noStrike">
                          <a:effectLst/>
                        </a:rPr>
                        <a:t>8</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12.8</a:t>
                      </a:r>
                      <a:endParaRPr lang="en-US" sz="2000" b="0" i="0" u="none" strike="noStrike" dirty="0">
                        <a:solidFill>
                          <a:srgbClr val="000000"/>
                        </a:solidFill>
                        <a:effectLst/>
                        <a:latin typeface="Calibri"/>
                      </a:endParaRPr>
                    </a:p>
                  </a:txBody>
                  <a:tcPr marL="9525" marR="9525" marT="9525" marB="0" anchor="b"/>
                </a:tc>
              </a:tr>
              <a:tr h="240987">
                <a:tc>
                  <a:txBody>
                    <a:bodyPr/>
                    <a:lstStyle/>
                    <a:p>
                      <a:pPr algn="ctr" fontAlgn="b"/>
                      <a:r>
                        <a:rPr lang="en-US" sz="2000" u="none" strike="noStrike">
                          <a:effectLst/>
                        </a:rPr>
                        <a:t>9</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7.2</a:t>
                      </a:r>
                      <a:endParaRPr lang="en-US" sz="2000" b="0" i="0" u="none" strike="noStrike" dirty="0">
                        <a:solidFill>
                          <a:srgbClr val="000000"/>
                        </a:solidFill>
                        <a:effectLst/>
                        <a:latin typeface="Calibri"/>
                      </a:endParaRPr>
                    </a:p>
                  </a:txBody>
                  <a:tcPr marL="9525" marR="9525" marT="9525" marB="0" anchor="b"/>
                </a:tc>
              </a:tr>
              <a:tr h="240987">
                <a:tc>
                  <a:txBody>
                    <a:bodyPr/>
                    <a:lstStyle/>
                    <a:p>
                      <a:pPr algn="ctr" fontAlgn="b"/>
                      <a:r>
                        <a:rPr lang="en-US" sz="2000" u="none" strike="noStrike">
                          <a:effectLst/>
                        </a:rPr>
                        <a:t>10</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Calibri"/>
                      </a:endParaRPr>
                    </a:p>
                  </a:txBody>
                  <a:tcPr marL="9525" marR="9525" marT="9525" marB="0" anchor="b"/>
                </a:tc>
              </a:tr>
              <a:tr h="240987">
                <a:tc>
                  <a:txBody>
                    <a:bodyPr/>
                    <a:lstStyle/>
                    <a:p>
                      <a:pPr algn="ctr" fontAlgn="b"/>
                      <a:r>
                        <a:rPr lang="en-US" sz="2000" u="none" strike="noStrike">
                          <a:effectLst/>
                        </a:rPr>
                        <a:t>11</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-8.8</a:t>
                      </a:r>
                      <a:endParaRPr lang="en-US" sz="2000" b="0" i="0" u="none" strike="noStrike" dirty="0">
                        <a:solidFill>
                          <a:srgbClr val="000000"/>
                        </a:solidFill>
                        <a:effectLst/>
                        <a:latin typeface="Calibri"/>
                      </a:endParaRPr>
                    </a:p>
                  </a:txBody>
                  <a:tcPr marL="9525" marR="9525" marT="9525" marB="0" anchor="b"/>
                </a:tc>
              </a:tr>
              <a:tr h="240987">
                <a:tc>
                  <a:txBody>
                    <a:bodyPr/>
                    <a:lstStyle/>
                    <a:p>
                      <a:pPr algn="ctr" fontAlgn="b"/>
                      <a:r>
                        <a:rPr lang="en-US" sz="2000" u="none" strike="noStrike" dirty="0">
                          <a:effectLst/>
                        </a:rPr>
                        <a:t>12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-19.2</a:t>
                      </a:r>
                      <a:endParaRPr lang="en-US" sz="2000" b="0" i="0" u="none" strike="noStrike" dirty="0">
                        <a:solidFill>
                          <a:srgbClr val="000000"/>
                        </a:solidFill>
                        <a:effectLst/>
                        <a:latin typeface="Calibri"/>
                      </a:endParaRPr>
                    </a:p>
                  </a:txBody>
                  <a:tcPr marL="9525" marR="9525" marT="9525" marB="0" anchor="b"/>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750043244"/>
              </p:ext>
            </p:extLst>
          </p:nvPr>
        </p:nvGraphicFramePr>
        <p:xfrm>
          <a:off x="914400" y="304800"/>
          <a:ext cx="4572000" cy="3467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166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And.. what is GSPIA’s </a:t>
            </a:r>
            <a:br>
              <a:rPr lang="en-US" sz="3600" dirty="0" smtClean="0"/>
            </a:br>
            <a:r>
              <a:rPr lang="en-US" sz="3600" dirty="0" smtClean="0"/>
              <a:t>Amazing Analytics Race ?</a:t>
            </a:r>
            <a:endParaRPr lang="en-US" sz="3600" dirty="0"/>
          </a:p>
        </p:txBody>
      </p:sp>
      <p:sp>
        <p:nvSpPr>
          <p:cNvPr id="3" name="Content Placeholder 2"/>
          <p:cNvSpPr>
            <a:spLocks noGrp="1"/>
          </p:cNvSpPr>
          <p:nvPr>
            <p:ph idx="1"/>
          </p:nvPr>
        </p:nvSpPr>
        <p:spPr>
          <a:xfrm>
            <a:off x="457200" y="1828800"/>
            <a:ext cx="8229600" cy="4525963"/>
          </a:xfrm>
        </p:spPr>
        <p:txBody>
          <a:bodyPr>
            <a:normAutofit fontScale="70000" lnSpcReduction="20000"/>
          </a:bodyPr>
          <a:lstStyle/>
          <a:p>
            <a:pPr marL="0" indent="0">
              <a:buNone/>
            </a:pPr>
            <a:endParaRPr lang="en-US" dirty="0" smtClean="0"/>
          </a:p>
          <a:p>
            <a:r>
              <a:rPr lang="en-US" dirty="0" smtClean="0"/>
              <a:t>At the end of today, you will be randomly split into pairs for tomorrow. </a:t>
            </a:r>
          </a:p>
          <a:p>
            <a:r>
              <a:rPr lang="en-US" dirty="0"/>
              <a:t>Your </a:t>
            </a:r>
            <a:r>
              <a:rPr lang="en-US" dirty="0" smtClean="0"/>
              <a:t>mission will be explained tomorrow </a:t>
            </a:r>
            <a:r>
              <a:rPr lang="en-US" dirty="0"/>
              <a:t>morning </a:t>
            </a:r>
            <a:r>
              <a:rPr lang="en-US" dirty="0" smtClean="0"/>
              <a:t>at 9am where </a:t>
            </a:r>
            <a:r>
              <a:rPr lang="en-US" dirty="0" smtClean="0"/>
              <a:t>you will solve a puzzle using real world data, the quantitative methods you learn today, and lots of creativity. </a:t>
            </a:r>
          </a:p>
          <a:p>
            <a:r>
              <a:rPr lang="en-US" dirty="0" smtClean="0"/>
              <a:t>You will be given your first clue at 9:15am </a:t>
            </a:r>
            <a:r>
              <a:rPr lang="en-US" dirty="0"/>
              <a:t>and you will have 3 hours to accomplish </a:t>
            </a:r>
            <a:r>
              <a:rPr lang="en-US" dirty="0" smtClean="0"/>
              <a:t>your mission </a:t>
            </a:r>
            <a:r>
              <a:rPr lang="en-US" dirty="0" smtClean="0"/>
              <a:t>by interlocking a series of 10 clues. </a:t>
            </a:r>
          </a:p>
          <a:p>
            <a:r>
              <a:rPr lang="en-US" dirty="0" smtClean="0"/>
              <a:t>What’s </a:t>
            </a:r>
            <a:r>
              <a:rPr lang="en-US" dirty="0"/>
              <a:t>at stake: 1</a:t>
            </a:r>
            <a:r>
              <a:rPr lang="en-US" baseline="30000" dirty="0"/>
              <a:t>st</a:t>
            </a:r>
            <a:r>
              <a:rPr lang="en-US" dirty="0"/>
              <a:t> place team = a $200 Bookstore gift certificate. 2nd place team = $100.  3</a:t>
            </a:r>
            <a:r>
              <a:rPr lang="en-US" baseline="30000" dirty="0"/>
              <a:t>rd</a:t>
            </a:r>
            <a:r>
              <a:rPr lang="en-US" dirty="0"/>
              <a:t> place = $50. </a:t>
            </a:r>
          </a:p>
          <a:p>
            <a:endParaRPr lang="en-US" dirty="0" smtClean="0"/>
          </a:p>
          <a:p>
            <a:r>
              <a:rPr lang="en-US" dirty="0" smtClean="0"/>
              <a:t>After teams are formed today, we will brief you </a:t>
            </a:r>
            <a:r>
              <a:rPr lang="en-US" dirty="0" smtClean="0"/>
              <a:t>on the </a:t>
            </a:r>
            <a:r>
              <a:rPr lang="en-US" dirty="0" smtClean="0"/>
              <a:t>rules of the race, and your team will get to practice working together.</a:t>
            </a:r>
          </a:p>
        </p:txBody>
      </p:sp>
    </p:spTree>
    <p:extLst>
      <p:ext uri="{BB962C8B-B14F-4D97-AF65-F5344CB8AC3E}">
        <p14:creationId xmlns:p14="http://schemas.microsoft.com/office/powerpoint/2010/main" val="23256153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0000" lnSpcReduction="20000"/>
              </a:bodyPr>
              <a:lstStyle/>
              <a:p>
                <a:pPr marL="0" indent="0">
                  <a:buNone/>
                </a:pPr>
                <a:r>
                  <a:rPr lang="en-US" dirty="0" smtClean="0"/>
                  <a:t>Remember the rule: Y </a:t>
                </a:r>
                <a:r>
                  <a:rPr lang="en-US" dirty="0"/>
                  <a:t>= </a:t>
                </a:r>
                <a:r>
                  <a:rPr lang="en-US" dirty="0" err="1" smtClean="0"/>
                  <a:t>mX</a:t>
                </a:r>
                <a:r>
                  <a:rPr lang="en-US" baseline="30000" dirty="0" err="1" smtClean="0"/>
                  <a:t>c</a:t>
                </a:r>
                <a:endParaRPr lang="en-US" baseline="30000" dirty="0"/>
              </a:p>
              <a:p>
                <a:pPr marL="0" indent="0">
                  <a:buNone/>
                </a:pPr>
                <a:r>
                  <a:rPr lang="en-US" dirty="0" smtClean="0"/>
                  <a:t>			</a:t>
                </a:r>
                <a:r>
                  <a:rPr lang="en-US" dirty="0" err="1" smtClean="0"/>
                  <a:t>dY</a:t>
                </a:r>
                <a:r>
                  <a:rPr lang="en-US" dirty="0" smtClean="0"/>
                  <a:t>/</a:t>
                </a:r>
                <a:r>
                  <a:rPr lang="en-US" dirty="0" err="1" smtClean="0"/>
                  <a:t>dX</a:t>
                </a:r>
                <a:r>
                  <a:rPr lang="en-US" dirty="0" smtClean="0"/>
                  <a:t> </a:t>
                </a:r>
                <a:r>
                  <a:rPr lang="en-US" dirty="0"/>
                  <a:t>= </a:t>
                </a:r>
                <a:r>
                  <a:rPr lang="en-US" dirty="0" smtClean="0"/>
                  <a:t>mcX</a:t>
                </a:r>
                <a:r>
                  <a:rPr lang="en-US" baseline="30000" dirty="0" smtClean="0"/>
                  <a:t>c-1</a:t>
                </a:r>
              </a:p>
              <a:p>
                <a:endParaRPr lang="en-US" dirty="0" smtClean="0"/>
              </a:p>
              <a:p>
                <a:r>
                  <a:rPr lang="en-US" dirty="0" smtClean="0"/>
                  <a:t>Suppose this function describes potholes on a road as a function of large trucks (x) and small cars (</a:t>
                </a:r>
                <a:r>
                  <a:rPr lang="en-US" dirty="0" smtClean="0"/>
                  <a:t>c) </a:t>
                </a:r>
                <a:r>
                  <a:rPr lang="en-US" dirty="0" smtClean="0"/>
                  <a:t>that uses the road daily. How many large trucks should be allowed to through daily to keep potholes to the minimum?</a:t>
                </a:r>
                <a:r>
                  <a:rPr lang="en-US" dirty="0" smtClean="0"/>
                  <a:t/>
                </a:r>
                <a:br>
                  <a:rPr lang="en-US" dirty="0" smtClean="0"/>
                </a:br>
                <a:endParaRPr lang="en-US" dirty="0" smtClean="0"/>
              </a:p>
              <a:p>
                <a:r>
                  <a:rPr lang="en-US" dirty="0" smtClean="0"/>
                  <a:t>	</a:t>
                </a:r>
                <a14:m>
                  <m:oMath xmlns:m="http://schemas.openxmlformats.org/officeDocument/2006/math">
                    <m:r>
                      <a:rPr lang="en-US" i="1">
                        <a:latin typeface="Cambria Math"/>
                      </a:rPr>
                      <m:t>𝑓</m:t>
                    </m:r>
                    <m:d>
                      <m:dPr>
                        <m:ctrlPr>
                          <a:rPr lang="en-US" i="1">
                            <a:latin typeface="Cambria Math"/>
                          </a:rPr>
                        </m:ctrlPr>
                      </m:dPr>
                      <m:e>
                        <m:r>
                          <a:rPr lang="en-US" i="1">
                            <a:latin typeface="Cambria Math"/>
                          </a:rPr>
                          <m:t>𝑥</m:t>
                        </m:r>
                      </m:e>
                    </m:d>
                    <m:r>
                      <a:rPr lang="en-US" i="1">
                        <a:latin typeface="Cambria Math"/>
                      </a:rPr>
                      <m:t>=</m:t>
                    </m:r>
                    <m:sSup>
                      <m:sSupPr>
                        <m:ctrlPr>
                          <a:rPr lang="en-US" i="1">
                            <a:latin typeface="Cambria Math"/>
                          </a:rPr>
                        </m:ctrlPr>
                      </m:sSupPr>
                      <m:e>
                        <m:r>
                          <a:rPr lang="en-US" b="0" i="0" smtClean="0">
                            <a:latin typeface="Cambria Math"/>
                          </a:rPr>
                          <m:t>2</m:t>
                        </m:r>
                        <m:r>
                          <m:rPr>
                            <m:sty m:val="p"/>
                          </m:rPr>
                          <a:rPr lang="en-US">
                            <a:latin typeface="Cambria Math"/>
                          </a:rPr>
                          <m:t>x</m:t>
                        </m:r>
                      </m:e>
                      <m:sup>
                        <m:r>
                          <a:rPr lang="en-US" i="1">
                            <a:latin typeface="Cambria Math"/>
                          </a:rPr>
                          <m:t>2</m:t>
                        </m:r>
                      </m:sup>
                    </m:sSup>
                    <m:r>
                      <a:rPr lang="en-US" b="0" i="1" smtClean="0">
                        <a:latin typeface="Cambria Math"/>
                      </a:rPr>
                      <m:t>−</m:t>
                    </m:r>
                    <m:r>
                      <a:rPr lang="en-US" b="0" i="0" smtClean="0">
                        <a:latin typeface="Cambria Math"/>
                      </a:rPr>
                      <m:t>8</m:t>
                    </m:r>
                    <m:r>
                      <m:rPr>
                        <m:sty m:val="p"/>
                      </m:rPr>
                      <a:rPr lang="en-US">
                        <a:latin typeface="Cambria Math"/>
                      </a:rPr>
                      <m:t>x</m:t>
                    </m:r>
                    <m:r>
                      <a:rPr lang="en-US">
                        <a:latin typeface="Cambria Math"/>
                      </a:rPr>
                      <m:t>+2</m:t>
                    </m:r>
                  </m:oMath>
                </a14:m>
                <a:r>
                  <a:rPr lang="en-US" dirty="0" smtClean="0"/>
                  <a:t> + 0.5c</a:t>
                </a:r>
              </a:p>
              <a:p>
                <a:endParaRPr lang="en-US" dirty="0"/>
              </a:p>
              <a:p>
                <a:r>
                  <a:rPr lang="en-US" dirty="0" smtClean="0"/>
                  <a:t>Steps: find 1</a:t>
                </a:r>
                <a:r>
                  <a:rPr lang="en-US" baseline="30000" dirty="0" smtClean="0"/>
                  <a:t>st</a:t>
                </a:r>
                <a:r>
                  <a:rPr lang="en-US" dirty="0" smtClean="0"/>
                  <a:t> derivative, then set it to 0</a:t>
                </a:r>
              </a:p>
              <a:p>
                <a:r>
                  <a:rPr lang="en-US" dirty="0" smtClean="0"/>
                  <a:t>Answer: </a:t>
                </a:r>
                <a:r>
                  <a:rPr lang="en-US" dirty="0" smtClean="0"/>
                  <a:t>4x-8 </a:t>
                </a:r>
                <a:r>
                  <a:rPr lang="en-US" dirty="0" smtClean="0"/>
                  <a:t>= 0 	</a:t>
                </a:r>
                <a:r>
                  <a:rPr lang="en-US" dirty="0" smtClean="0"/>
                  <a:t>	x</a:t>
                </a:r>
                <a:r>
                  <a:rPr lang="en-US" dirty="0" smtClean="0"/>
                  <a:t>= </a:t>
                </a:r>
                <a:r>
                  <a:rPr lang="en-US" dirty="0" smtClean="0"/>
                  <a:t>8/4=2</a:t>
                </a:r>
              </a:p>
              <a:p>
                <a:r>
                  <a:rPr lang="en-US" dirty="0" smtClean="0"/>
                  <a:t>Note that c does not matter! 0.5c = 0.5c*x</a:t>
                </a:r>
                <a:r>
                  <a:rPr lang="en-US" baseline="30000" dirty="0" smtClean="0"/>
                  <a:t>0</a:t>
                </a:r>
                <a:r>
                  <a:rPr lang="en-US" dirty="0" smtClean="0"/>
                  <a:t> . Applying the power rule will get you: 0.5c*0* x</a:t>
                </a:r>
                <a:r>
                  <a:rPr lang="en-US" baseline="30000" dirty="0" smtClean="0"/>
                  <a:t>0-1</a:t>
                </a:r>
                <a:r>
                  <a:rPr lang="en-US" dirty="0"/>
                  <a:t>= 0</a:t>
                </a:r>
              </a:p>
              <a:p>
                <a:endParaRPr lang="en-US" dirty="0" smtClean="0"/>
              </a:p>
              <a:p>
                <a:pPr marL="0" indent="0">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2156" r="-296"/>
                </a:stretch>
              </a:blipFill>
            </p:spPr>
            <p:txBody>
              <a:bodyPr/>
              <a:lstStyle/>
              <a:p>
                <a:r>
                  <a:rPr lang="en-US">
                    <a:noFill/>
                  </a:rPr>
                  <a:t> </a:t>
                </a:r>
              </a:p>
            </p:txBody>
          </p:sp>
        </mc:Fallback>
      </mc:AlternateContent>
    </p:spTree>
    <p:extLst>
      <p:ext uri="{BB962C8B-B14F-4D97-AF65-F5344CB8AC3E}">
        <p14:creationId xmlns:p14="http://schemas.microsoft.com/office/powerpoint/2010/main" val="192222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dirty="0" smtClean="0"/>
              <a:t>Let’s break this down:</a:t>
            </a:r>
          </a:p>
          <a:p>
            <a:pPr marL="514350" indent="-514350">
              <a:buAutoNum type="arabicPeriod"/>
            </a:pPr>
            <a:r>
              <a:rPr lang="en-US" dirty="0" smtClean="0"/>
              <a:t>How does business affect travel time</a:t>
            </a:r>
            <a:r>
              <a:rPr lang="en-US" dirty="0" smtClean="0"/>
              <a:t>?</a:t>
            </a:r>
          </a:p>
          <a:p>
            <a:pPr marL="400050" lvl="1" indent="0">
              <a:buNone/>
            </a:pPr>
            <a:r>
              <a:rPr lang="en-US" dirty="0" smtClean="0"/>
              <a:t>We know how cars affect travel time</a:t>
            </a:r>
          </a:p>
          <a:p>
            <a:pPr marL="400050" lvl="1" indent="0">
              <a:buNone/>
            </a:pPr>
            <a:r>
              <a:rPr lang="en-US" dirty="0" smtClean="0"/>
              <a:t>And we know how businesses affect cars. </a:t>
            </a:r>
          </a:p>
          <a:p>
            <a:pPr marL="400050" lvl="1" indent="0">
              <a:buNone/>
            </a:pPr>
            <a:endParaRPr lang="en-US" dirty="0" smtClean="0"/>
          </a:p>
          <a:p>
            <a:pPr marL="514350" indent="-514350">
              <a:buAutoNum type="arabicPeriod"/>
            </a:pPr>
            <a:r>
              <a:rPr lang="en-US" dirty="0" smtClean="0"/>
              <a:t>Suppose his public opinion expert says:</a:t>
            </a:r>
          </a:p>
          <a:p>
            <a:pPr marL="0" indent="0">
              <a:buNone/>
            </a:pPr>
            <a:r>
              <a:rPr lang="en-US" dirty="0" smtClean="0"/>
              <a:t>complaints = travel </a:t>
            </a:r>
            <a:r>
              <a:rPr lang="en-US" dirty="0" smtClean="0"/>
              <a:t>time, </a:t>
            </a:r>
            <a:endParaRPr lang="en-US" dirty="0" smtClean="0"/>
          </a:p>
          <a:p>
            <a:pPr marL="0" indent="0">
              <a:buNone/>
            </a:pPr>
            <a:r>
              <a:rPr lang="en-US" dirty="0" smtClean="0"/>
              <a:t>praise  = # of business</a:t>
            </a:r>
            <a:r>
              <a:rPr lang="en-US" baseline="30000" dirty="0" smtClean="0"/>
              <a:t>2</a:t>
            </a:r>
            <a:r>
              <a:rPr lang="en-US" dirty="0" smtClean="0"/>
              <a:t>/2</a:t>
            </a:r>
          </a:p>
          <a:p>
            <a:pPr marL="0" indent="0">
              <a:buNone/>
            </a:pPr>
            <a:r>
              <a:rPr lang="en-US" dirty="0" smtClean="0"/>
              <a:t>Then how can he maximize: </a:t>
            </a:r>
          </a:p>
          <a:p>
            <a:pPr marL="0" indent="0">
              <a:buNone/>
            </a:pPr>
            <a:r>
              <a:rPr lang="en-US" dirty="0"/>
              <a:t>	</a:t>
            </a:r>
            <a:r>
              <a:rPr lang="en-US" dirty="0" smtClean="0"/>
              <a:t>praise – complaints ?</a:t>
            </a:r>
            <a:endParaRPr lang="en-US" dirty="0"/>
          </a:p>
        </p:txBody>
      </p:sp>
      <p:pic>
        <p:nvPicPr>
          <p:cNvPr id="5" name="Picture 8" descr="http://www.merchantcircle.com/corporate/newsletters/2010-06/img/mayor_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219200"/>
            <a:ext cx="1428750" cy="118110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3810000" y="152400"/>
            <a:ext cx="3352800" cy="1447800"/>
          </a:xfrm>
          <a:prstGeom prst="wedgeRoundRectCallout">
            <a:avLst>
              <a:gd name="adj1" fmla="val 72491"/>
              <a:gd name="adj2" fmla="val 200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How many businesses should be on the highway?</a:t>
            </a:r>
            <a:endParaRPr lang="en-US" sz="2400" dirty="0"/>
          </a:p>
        </p:txBody>
      </p:sp>
    </p:spTree>
    <p:extLst>
      <p:ext uri="{BB962C8B-B14F-4D97-AF65-F5344CB8AC3E}">
        <p14:creationId xmlns:p14="http://schemas.microsoft.com/office/powerpoint/2010/main" val="4904542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55000" lnSpcReduction="20000"/>
          </a:bodyPr>
          <a:lstStyle/>
          <a:p>
            <a:pPr marL="0" indent="0">
              <a:buNone/>
            </a:pPr>
            <a:r>
              <a:rPr lang="en-US" dirty="0" smtClean="0"/>
              <a:t>You have cars and </a:t>
            </a:r>
            <a:r>
              <a:rPr lang="en-US" dirty="0" err="1" smtClean="0"/>
              <a:t>traveltime</a:t>
            </a:r>
            <a:r>
              <a:rPr lang="en-US" dirty="0" smtClean="0"/>
              <a:t>. </a:t>
            </a:r>
            <a:r>
              <a:rPr lang="en-US" dirty="0" smtClean="0"/>
              <a:t>You </a:t>
            </a:r>
            <a:r>
              <a:rPr lang="en-US" dirty="0" smtClean="0"/>
              <a:t>have </a:t>
            </a:r>
            <a:r>
              <a:rPr lang="en-US" dirty="0"/>
              <a:t>b</a:t>
            </a:r>
            <a:r>
              <a:rPr lang="en-US" dirty="0" smtClean="0"/>
              <a:t>usiness and </a:t>
            </a:r>
            <a:r>
              <a:rPr lang="en-US" dirty="0" smtClean="0"/>
              <a:t>cars. How </a:t>
            </a:r>
            <a:r>
              <a:rPr lang="en-US" dirty="0" smtClean="0"/>
              <a:t>do you combine them? </a:t>
            </a:r>
            <a:endParaRPr lang="en-US" dirty="0" smtClean="0"/>
          </a:p>
          <a:p>
            <a:pPr marL="0" indent="0">
              <a:buNone/>
            </a:pPr>
            <a:endParaRPr lang="en-US" dirty="0" smtClean="0"/>
          </a:p>
          <a:p>
            <a:r>
              <a:rPr lang="en-US" dirty="0" smtClean="0"/>
              <a:t>cars </a:t>
            </a:r>
            <a:r>
              <a:rPr lang="en-US" dirty="0" smtClean="0"/>
              <a:t>= 130+290*</a:t>
            </a:r>
            <a:r>
              <a:rPr lang="en-US" dirty="0" err="1" smtClean="0"/>
              <a:t>ln</a:t>
            </a:r>
            <a:r>
              <a:rPr lang="en-US" dirty="0" smtClean="0"/>
              <a:t>(business)</a:t>
            </a:r>
          </a:p>
          <a:p>
            <a:r>
              <a:rPr lang="en-US" dirty="0" err="1" smtClean="0"/>
              <a:t>traveltime</a:t>
            </a:r>
            <a:r>
              <a:rPr lang="en-US" dirty="0" smtClean="0"/>
              <a:t> = 14.7 + 0.03*cars </a:t>
            </a:r>
          </a:p>
          <a:p>
            <a:r>
              <a:rPr lang="en-US" dirty="0" err="1"/>
              <a:t>traveltime</a:t>
            </a:r>
            <a:r>
              <a:rPr lang="en-US" dirty="0"/>
              <a:t> = 14.7 + 0.03</a:t>
            </a:r>
            <a:r>
              <a:rPr lang="en-US" dirty="0" smtClean="0"/>
              <a:t>* (</a:t>
            </a:r>
            <a:r>
              <a:rPr lang="en-US" dirty="0"/>
              <a:t>130+290*</a:t>
            </a:r>
            <a:r>
              <a:rPr lang="en-US" dirty="0" err="1"/>
              <a:t>ln</a:t>
            </a:r>
            <a:r>
              <a:rPr lang="en-US" dirty="0"/>
              <a:t>(business</a:t>
            </a:r>
            <a:r>
              <a:rPr lang="en-US" dirty="0" smtClean="0"/>
              <a:t>) )</a:t>
            </a:r>
          </a:p>
          <a:p>
            <a:r>
              <a:rPr lang="en-US" dirty="0" err="1"/>
              <a:t>traveltime</a:t>
            </a:r>
            <a:r>
              <a:rPr lang="en-US" dirty="0"/>
              <a:t> = 18.6+8.7ln(business</a:t>
            </a:r>
            <a:r>
              <a:rPr lang="en-US" dirty="0" smtClean="0"/>
              <a:t>)</a:t>
            </a:r>
          </a:p>
          <a:p>
            <a:endParaRPr lang="en-US" dirty="0"/>
          </a:p>
          <a:p>
            <a:endParaRPr lang="en-US" dirty="0" smtClean="0"/>
          </a:p>
          <a:p>
            <a:endParaRPr lang="en-US" dirty="0"/>
          </a:p>
          <a:p>
            <a:pPr marL="0" indent="0">
              <a:buNone/>
            </a:pPr>
            <a:r>
              <a:rPr lang="en-US" dirty="0" smtClean="0"/>
              <a:t>How does an additional business affect travel time?</a:t>
            </a:r>
            <a:endParaRPr lang="en-US" dirty="0"/>
          </a:p>
          <a:p>
            <a:r>
              <a:rPr lang="en-US" dirty="0" err="1"/>
              <a:t>dt</a:t>
            </a:r>
            <a:r>
              <a:rPr lang="en-US" dirty="0"/>
              <a:t>/</a:t>
            </a:r>
            <a:r>
              <a:rPr lang="en-US" dirty="0" err="1"/>
              <a:t>db</a:t>
            </a:r>
            <a:r>
              <a:rPr lang="en-US" dirty="0"/>
              <a:t> = 8.7/business </a:t>
            </a:r>
            <a:endParaRPr lang="en-US" dirty="0" smtClean="0"/>
          </a:p>
          <a:p>
            <a:r>
              <a:rPr lang="en-US" dirty="0"/>
              <a:t>If </a:t>
            </a:r>
            <a:r>
              <a:rPr lang="en-US" dirty="0" smtClean="0"/>
              <a:t>there’s 1 business on the highway, </a:t>
            </a:r>
            <a:r>
              <a:rPr lang="en-US" dirty="0"/>
              <a:t>1 extra business will add </a:t>
            </a:r>
            <a:r>
              <a:rPr lang="en-US" dirty="0" smtClean="0"/>
              <a:t>8.7/1 </a:t>
            </a:r>
            <a:r>
              <a:rPr lang="en-US" dirty="0"/>
              <a:t>= </a:t>
            </a:r>
            <a:r>
              <a:rPr lang="en-US" dirty="0" smtClean="0"/>
              <a:t>8.7 </a:t>
            </a:r>
            <a:r>
              <a:rPr lang="en-US" dirty="0"/>
              <a:t>minutes to </a:t>
            </a:r>
            <a:r>
              <a:rPr lang="en-US" dirty="0" smtClean="0"/>
              <a:t>traffic</a:t>
            </a:r>
            <a:endParaRPr lang="en-US" dirty="0"/>
          </a:p>
          <a:p>
            <a:r>
              <a:rPr lang="en-US" dirty="0" smtClean="0"/>
              <a:t>If </a:t>
            </a:r>
            <a:r>
              <a:rPr lang="en-US" dirty="0"/>
              <a:t>there are </a:t>
            </a:r>
            <a:r>
              <a:rPr lang="en-US" dirty="0" smtClean="0"/>
              <a:t>100, </a:t>
            </a:r>
            <a:r>
              <a:rPr lang="en-US" dirty="0"/>
              <a:t>1 extra </a:t>
            </a:r>
            <a:r>
              <a:rPr lang="en-US" dirty="0" smtClean="0"/>
              <a:t>will </a:t>
            </a:r>
            <a:r>
              <a:rPr lang="en-US" dirty="0"/>
              <a:t>add </a:t>
            </a:r>
            <a:r>
              <a:rPr lang="en-US" dirty="0" smtClean="0"/>
              <a:t>8.7/100 </a:t>
            </a:r>
            <a:r>
              <a:rPr lang="en-US" dirty="0"/>
              <a:t>= </a:t>
            </a:r>
            <a:r>
              <a:rPr lang="en-US" dirty="0" smtClean="0"/>
              <a:t>0.087 </a:t>
            </a:r>
            <a:r>
              <a:rPr lang="en-US" dirty="0"/>
              <a:t>minutes to traffic</a:t>
            </a:r>
            <a:r>
              <a:rPr lang="en-US" dirty="0" smtClean="0"/>
              <a:t> </a:t>
            </a:r>
            <a:r>
              <a:rPr lang="en-US" dirty="0"/>
              <a:t>	</a:t>
            </a:r>
            <a:endParaRPr lang="en-US" dirty="0" smtClean="0"/>
          </a:p>
          <a:p>
            <a:endParaRPr lang="en-US" dirty="0"/>
          </a:p>
          <a:p>
            <a:pPr marL="0" indent="0">
              <a:buNone/>
            </a:pPr>
            <a:r>
              <a:rPr lang="en-US" dirty="0"/>
              <a:t>How does </a:t>
            </a:r>
            <a:r>
              <a:rPr lang="en-US" dirty="0" smtClean="0"/>
              <a:t>a small business (treat this as </a:t>
            </a:r>
            <a:r>
              <a:rPr lang="en-US" dirty="0" err="1" smtClean="0"/>
              <a:t>db</a:t>
            </a:r>
            <a:r>
              <a:rPr lang="en-US" dirty="0" smtClean="0"/>
              <a:t>=0.5) affect </a:t>
            </a:r>
            <a:r>
              <a:rPr lang="en-US" dirty="0"/>
              <a:t>travel time?</a:t>
            </a:r>
          </a:p>
          <a:p>
            <a:r>
              <a:rPr lang="en-US" dirty="0" smtClean="0"/>
              <a:t>Change in t </a:t>
            </a:r>
            <a:r>
              <a:rPr lang="en-US" dirty="0"/>
              <a:t>= </a:t>
            </a:r>
            <a:r>
              <a:rPr lang="en-US" dirty="0" smtClean="0"/>
              <a:t>(8.7 /business) change in b</a:t>
            </a:r>
            <a:endParaRPr lang="en-US" dirty="0"/>
          </a:p>
          <a:p>
            <a:r>
              <a:rPr lang="en-US" dirty="0"/>
              <a:t>If there’s 1 business on the highway, </a:t>
            </a:r>
            <a:r>
              <a:rPr lang="en-US" dirty="0" smtClean="0"/>
              <a:t>0.5 </a:t>
            </a:r>
            <a:r>
              <a:rPr lang="en-US" dirty="0"/>
              <a:t>extra business will add </a:t>
            </a:r>
            <a:r>
              <a:rPr lang="en-US" dirty="0" smtClean="0"/>
              <a:t>(8.7/1)*0.5 </a:t>
            </a:r>
            <a:r>
              <a:rPr lang="en-US" dirty="0"/>
              <a:t>= </a:t>
            </a:r>
            <a:r>
              <a:rPr lang="en-US" dirty="0" smtClean="0"/>
              <a:t>4.35 </a:t>
            </a:r>
            <a:r>
              <a:rPr lang="en-US" dirty="0"/>
              <a:t>minutes to </a:t>
            </a:r>
            <a:r>
              <a:rPr lang="en-US" dirty="0" smtClean="0"/>
              <a:t>traffic</a:t>
            </a: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676400"/>
            <a:ext cx="27051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10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70000" lnSpcReduction="20000"/>
          </a:bodyPr>
          <a:lstStyle/>
          <a:p>
            <a:pPr marL="0" indent="0">
              <a:buNone/>
            </a:pPr>
            <a:r>
              <a:rPr lang="en-US" dirty="0" smtClean="0"/>
              <a:t>Now we are ready to use the info from the public opinions guy:</a:t>
            </a:r>
          </a:p>
          <a:p>
            <a:r>
              <a:rPr lang="en-US" dirty="0" smtClean="0"/>
              <a:t>Praise  </a:t>
            </a:r>
            <a:r>
              <a:rPr lang="en-US" dirty="0"/>
              <a:t>= # of business</a:t>
            </a:r>
            <a:r>
              <a:rPr lang="en-US" baseline="30000" dirty="0"/>
              <a:t>2</a:t>
            </a:r>
            <a:r>
              <a:rPr lang="en-US" dirty="0"/>
              <a:t>/2</a:t>
            </a:r>
          </a:p>
          <a:p>
            <a:r>
              <a:rPr lang="en-US" dirty="0"/>
              <a:t>C</a:t>
            </a:r>
            <a:r>
              <a:rPr lang="en-US" dirty="0" smtClean="0"/>
              <a:t>omplaints </a:t>
            </a:r>
            <a:r>
              <a:rPr lang="en-US" dirty="0"/>
              <a:t>= </a:t>
            </a:r>
            <a:r>
              <a:rPr lang="en-US" dirty="0" err="1"/>
              <a:t>traveltime</a:t>
            </a:r>
            <a:r>
              <a:rPr lang="en-US" dirty="0"/>
              <a:t> = 18.6+8.7ln(business)</a:t>
            </a:r>
          </a:p>
          <a:p>
            <a:pPr marL="0" indent="0">
              <a:buNone/>
            </a:pPr>
            <a:endParaRPr lang="en-US" dirty="0" smtClean="0"/>
          </a:p>
          <a:p>
            <a:r>
              <a:rPr lang="en-US" dirty="0" smtClean="0"/>
              <a:t>We want to maximize: Benefit= </a:t>
            </a:r>
            <a:r>
              <a:rPr lang="en-US" dirty="0" smtClean="0"/>
              <a:t>Praise – Complaints</a:t>
            </a:r>
          </a:p>
          <a:p>
            <a:r>
              <a:rPr lang="en-US" dirty="0" smtClean="0"/>
              <a:t>Benefit = business</a:t>
            </a:r>
            <a:r>
              <a:rPr lang="en-US" baseline="30000" dirty="0" smtClean="0"/>
              <a:t>2</a:t>
            </a:r>
            <a:r>
              <a:rPr lang="en-US" dirty="0" smtClean="0"/>
              <a:t>/2 -18.6-8.7ln(business</a:t>
            </a:r>
            <a:r>
              <a:rPr lang="en-US" dirty="0" smtClean="0"/>
              <a:t>)</a:t>
            </a:r>
          </a:p>
          <a:p>
            <a:endParaRPr lang="en-US" dirty="0" smtClean="0"/>
          </a:p>
          <a:p>
            <a:r>
              <a:rPr lang="en-US" dirty="0" smtClean="0"/>
              <a:t>Take derivative: </a:t>
            </a:r>
          </a:p>
          <a:p>
            <a:r>
              <a:rPr lang="en-US" dirty="0" smtClean="0"/>
              <a:t>d Benefit / d business = business – 8.7/business</a:t>
            </a:r>
          </a:p>
          <a:p>
            <a:r>
              <a:rPr lang="en-US" dirty="0" smtClean="0"/>
              <a:t>Set to 0, we get:</a:t>
            </a:r>
          </a:p>
          <a:p>
            <a:r>
              <a:rPr lang="en-US" dirty="0" smtClean="0"/>
              <a:t>0 = </a:t>
            </a:r>
            <a:r>
              <a:rPr lang="en-US" dirty="0"/>
              <a:t>business – </a:t>
            </a:r>
            <a:r>
              <a:rPr lang="en-US" dirty="0" smtClean="0"/>
              <a:t>8.7/business</a:t>
            </a:r>
          </a:p>
          <a:p>
            <a:r>
              <a:rPr lang="en-US" dirty="0" smtClean="0"/>
              <a:t>8.7/business = business</a:t>
            </a:r>
          </a:p>
          <a:p>
            <a:r>
              <a:rPr lang="en-US" dirty="0" smtClean="0"/>
              <a:t>8.7 = business</a:t>
            </a:r>
            <a:r>
              <a:rPr lang="en-US" baseline="30000" dirty="0" smtClean="0"/>
              <a:t>2</a:t>
            </a:r>
          </a:p>
          <a:p>
            <a:r>
              <a:rPr lang="en-US" dirty="0" smtClean="0"/>
              <a:t>Optimal number of business = </a:t>
            </a:r>
            <a:r>
              <a:rPr lang="en-US" dirty="0" err="1" smtClean="0"/>
              <a:t>sqrt</a:t>
            </a:r>
            <a:r>
              <a:rPr lang="en-US" dirty="0" smtClean="0"/>
              <a:t>(8.7) = 2.95 or 3 businesses</a:t>
            </a:r>
            <a:endParaRPr lang="en-US" dirty="0"/>
          </a:p>
          <a:p>
            <a:endParaRPr lang="en-US" dirty="0"/>
          </a:p>
        </p:txBody>
      </p:sp>
    </p:spTree>
    <p:extLst>
      <p:ext uri="{BB962C8B-B14F-4D97-AF65-F5344CB8AC3E}">
        <p14:creationId xmlns:p14="http://schemas.microsoft.com/office/powerpoint/2010/main" val="270837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2</a:t>
            </a:r>
            <a:endParaRPr lang="en-US" dirty="0"/>
          </a:p>
        </p:txBody>
      </p:sp>
      <p:sp>
        <p:nvSpPr>
          <p:cNvPr id="3" name="Content Placeholder 2"/>
          <p:cNvSpPr>
            <a:spLocks noGrp="1"/>
          </p:cNvSpPr>
          <p:nvPr>
            <p:ph idx="1"/>
          </p:nvPr>
        </p:nvSpPr>
        <p:spPr/>
        <p:txBody>
          <a:bodyPr/>
          <a:lstStyle/>
          <a:p>
            <a:r>
              <a:rPr lang="en-US" dirty="0" smtClean="0"/>
              <a:t>12:30 lunch come back 1:30pm</a:t>
            </a:r>
            <a:endParaRPr lang="en-US" dirty="0"/>
          </a:p>
        </p:txBody>
      </p:sp>
    </p:spTree>
    <p:extLst>
      <p:ext uri="{BB962C8B-B14F-4D97-AF65-F5344CB8AC3E}">
        <p14:creationId xmlns:p14="http://schemas.microsoft.com/office/powerpoint/2010/main" val="21375434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1:30 Review Exercise 2</a:t>
            </a:r>
            <a:endParaRPr lang="en-US" dirty="0"/>
          </a:p>
        </p:txBody>
      </p:sp>
      <p:sp>
        <p:nvSpPr>
          <p:cNvPr id="3" name="Content Placeholder 2"/>
          <p:cNvSpPr>
            <a:spLocks noGrp="1"/>
          </p:cNvSpPr>
          <p:nvPr>
            <p:ph idx="1"/>
          </p:nvPr>
        </p:nvSpPr>
        <p:spPr/>
        <p:txBody>
          <a:bodyPr/>
          <a:lstStyle/>
          <a:p>
            <a:r>
              <a:rPr lang="en-US" dirty="0" smtClean="0"/>
              <a:t>Any questions?</a:t>
            </a:r>
            <a:endParaRPr lang="en-US" dirty="0"/>
          </a:p>
        </p:txBody>
      </p:sp>
    </p:spTree>
    <p:extLst>
      <p:ext uri="{BB962C8B-B14F-4D97-AF65-F5344CB8AC3E}">
        <p14:creationId xmlns:p14="http://schemas.microsoft.com/office/powerpoint/2010/main" val="6168625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Writing </a:t>
            </a:r>
            <a:r>
              <a:rPr lang="en-US" dirty="0" smtClean="0"/>
              <a:t>and saving commands in </a:t>
            </a:r>
            <a:r>
              <a:rPr lang="en-US" dirty="0" smtClean="0"/>
              <a:t>STATA</a:t>
            </a:r>
            <a:endParaRPr lang="en-US" dirty="0"/>
          </a:p>
        </p:txBody>
      </p:sp>
      <p:sp>
        <p:nvSpPr>
          <p:cNvPr id="3" name="Content Placeholder 2"/>
          <p:cNvSpPr>
            <a:spLocks noGrp="1"/>
          </p:cNvSpPr>
          <p:nvPr>
            <p:ph idx="1"/>
          </p:nvPr>
        </p:nvSpPr>
        <p:spPr>
          <a:xfrm>
            <a:off x="457200" y="1570037"/>
            <a:ext cx="8229600" cy="4906963"/>
          </a:xfrm>
        </p:spPr>
        <p:txBody>
          <a:bodyPr>
            <a:normAutofit fontScale="70000" lnSpcReduction="20000"/>
          </a:bodyPr>
          <a:lstStyle/>
          <a:p>
            <a:r>
              <a:rPr lang="en-US" dirty="0" smtClean="0"/>
              <a:t>In your classes (and in your job in the future) you will </a:t>
            </a:r>
            <a:r>
              <a:rPr lang="en-US" dirty="0" smtClean="0"/>
              <a:t>want more control over what </a:t>
            </a:r>
            <a:r>
              <a:rPr lang="en-US" dirty="0" smtClean="0"/>
              <a:t>you did to the </a:t>
            </a:r>
            <a:r>
              <a:rPr lang="en-US" dirty="0" smtClean="0"/>
              <a:t>data and </a:t>
            </a:r>
            <a:r>
              <a:rPr lang="en-US" dirty="0" err="1" smtClean="0"/>
              <a:t>replicability</a:t>
            </a:r>
            <a:r>
              <a:rPr lang="en-US" dirty="0" smtClean="0"/>
              <a:t>. </a:t>
            </a:r>
            <a:endParaRPr lang="en-US" dirty="0" smtClean="0"/>
          </a:p>
          <a:p>
            <a:r>
              <a:rPr lang="en-US" dirty="0" smtClean="0"/>
              <a:t>This is so </a:t>
            </a:r>
            <a:r>
              <a:rPr lang="en-US" dirty="0"/>
              <a:t>that you can remember what you </a:t>
            </a:r>
            <a:r>
              <a:rPr lang="en-US" dirty="0" smtClean="0"/>
              <a:t>did and so that </a:t>
            </a:r>
            <a:r>
              <a:rPr lang="en-US" dirty="0" smtClean="0"/>
              <a:t>you and others </a:t>
            </a:r>
            <a:r>
              <a:rPr lang="en-US" dirty="0" smtClean="0"/>
              <a:t>can replicate your results. </a:t>
            </a:r>
            <a:endParaRPr lang="en-US" dirty="0" smtClean="0"/>
          </a:p>
          <a:p>
            <a:r>
              <a:rPr lang="en-US" dirty="0" smtClean="0"/>
              <a:t>This is harder to do with the menu bar. </a:t>
            </a:r>
          </a:p>
          <a:p>
            <a:endParaRPr lang="en-US" dirty="0" smtClean="0"/>
          </a:p>
          <a:p>
            <a:pPr lvl="1"/>
            <a:r>
              <a:rPr lang="en-US" dirty="0" smtClean="0"/>
              <a:t>Go to Window, Do File Editor, and choose New Do-file Editor. </a:t>
            </a:r>
          </a:p>
          <a:p>
            <a:pPr lvl="1"/>
            <a:r>
              <a:rPr lang="en-US" dirty="0" smtClean="0"/>
              <a:t>This will open </a:t>
            </a:r>
            <a:r>
              <a:rPr lang="en-US" dirty="0"/>
              <a:t>a new .do </a:t>
            </a:r>
            <a:r>
              <a:rPr lang="en-US" dirty="0" smtClean="0"/>
              <a:t>file.</a:t>
            </a:r>
          </a:p>
          <a:p>
            <a:pPr lvl="1"/>
            <a:r>
              <a:rPr lang="en-US" dirty="0" smtClean="0"/>
              <a:t>Write your commands in it. </a:t>
            </a:r>
            <a:endParaRPr lang="en-US" dirty="0" smtClean="0"/>
          </a:p>
          <a:p>
            <a:pPr lvl="1"/>
            <a:r>
              <a:rPr lang="en-US" dirty="0" smtClean="0"/>
              <a:t>Highlight one of the commands and click the “Execute (do)” icon. It should run the command. You can also copy and paste directly to the command window. </a:t>
            </a:r>
          </a:p>
          <a:p>
            <a:pPr lvl="1"/>
            <a:r>
              <a:rPr lang="en-US" dirty="0" smtClean="0"/>
              <a:t>Save this file as </a:t>
            </a:r>
            <a:r>
              <a:rPr lang="en-US" dirty="0" smtClean="0"/>
              <a:t>MathCamp.do</a:t>
            </a:r>
            <a:endParaRPr lang="en-US" dirty="0" smtClean="0"/>
          </a:p>
          <a:p>
            <a:pPr lvl="1"/>
            <a:r>
              <a:rPr lang="en-US" dirty="0" smtClean="0"/>
              <a:t>Continue adding commands into this file.  </a:t>
            </a:r>
            <a:endParaRPr lang="en-US" dirty="0"/>
          </a:p>
          <a:p>
            <a:endParaRPr lang="en-US" dirty="0"/>
          </a:p>
          <a:p>
            <a:endParaRPr lang="en-US" dirty="0" smtClean="0"/>
          </a:p>
          <a:p>
            <a:pPr marL="0" indent="0">
              <a:buNone/>
            </a:pPr>
            <a:endParaRPr lang="en-US" dirty="0" smtClean="0"/>
          </a:p>
          <a:p>
            <a:pPr marL="457200" lvl="1" indent="0">
              <a:buNone/>
            </a:pPr>
            <a:endParaRPr lang="en-US" sz="3300" dirty="0"/>
          </a:p>
          <a:p>
            <a:endParaRPr lang="en-US" dirty="0"/>
          </a:p>
          <a:p>
            <a:pPr marL="0" indent="0">
              <a:buNone/>
            </a:pPr>
            <a:endParaRPr lang="en-US" dirty="0"/>
          </a:p>
        </p:txBody>
      </p:sp>
    </p:spTree>
    <p:extLst>
      <p:ext uri="{BB962C8B-B14F-4D97-AF65-F5344CB8AC3E}">
        <p14:creationId xmlns:p14="http://schemas.microsoft.com/office/powerpoint/2010/main" val="8201422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and exploring</a:t>
            </a:r>
            <a:endParaRPr lang="en-US" dirty="0"/>
          </a:p>
        </p:txBody>
      </p:sp>
      <p:sp>
        <p:nvSpPr>
          <p:cNvPr id="3" name="Content Placeholder 2"/>
          <p:cNvSpPr>
            <a:spLocks noGrp="1"/>
          </p:cNvSpPr>
          <p:nvPr>
            <p:ph idx="1"/>
          </p:nvPr>
        </p:nvSpPr>
        <p:spPr/>
        <p:txBody>
          <a:bodyPr/>
          <a:lstStyle/>
          <a:p>
            <a:r>
              <a:rPr lang="en-US" dirty="0"/>
              <a:t>Clearing memory: </a:t>
            </a:r>
            <a:r>
              <a:rPr lang="en-US" dirty="0" smtClean="0"/>
              <a:t>clear</a:t>
            </a:r>
          </a:p>
          <a:p>
            <a:r>
              <a:rPr lang="en-US" dirty="0" smtClean="0"/>
              <a:t>Loading .</a:t>
            </a:r>
            <a:r>
              <a:rPr lang="en-US" dirty="0" err="1" smtClean="0"/>
              <a:t>csv</a:t>
            </a:r>
            <a:r>
              <a:rPr lang="en-US" dirty="0" smtClean="0"/>
              <a:t> file: </a:t>
            </a:r>
            <a:r>
              <a:rPr lang="en-US" dirty="0" err="1" smtClean="0"/>
              <a:t>insheet</a:t>
            </a:r>
            <a:r>
              <a:rPr lang="en-US" dirty="0" smtClean="0"/>
              <a:t> using ‘Cars.csv’</a:t>
            </a:r>
          </a:p>
          <a:p>
            <a:r>
              <a:rPr lang="en-US" dirty="0" smtClean="0"/>
              <a:t>See all variables: sum </a:t>
            </a:r>
          </a:p>
          <a:p>
            <a:r>
              <a:rPr lang="en-US" dirty="0" smtClean="0"/>
              <a:t>String variables </a:t>
            </a:r>
            <a:r>
              <a:rPr lang="en-US" dirty="0" err="1" smtClean="0"/>
              <a:t>vs</a:t>
            </a:r>
            <a:r>
              <a:rPr lang="en-US" dirty="0" smtClean="0"/>
              <a:t> numeric variables </a:t>
            </a:r>
            <a:endParaRPr lang="en-US" dirty="0"/>
          </a:p>
          <a:p>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343400"/>
            <a:ext cx="7016044"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8044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between variables</a:t>
            </a:r>
            <a:endParaRPr lang="en-US" dirty="0"/>
          </a:p>
        </p:txBody>
      </p:sp>
      <p:sp>
        <p:nvSpPr>
          <p:cNvPr id="3" name="Content Placeholder 2"/>
          <p:cNvSpPr>
            <a:spLocks noGrp="1"/>
          </p:cNvSpPr>
          <p:nvPr>
            <p:ph idx="1"/>
          </p:nvPr>
        </p:nvSpPr>
        <p:spPr/>
        <p:txBody>
          <a:bodyPr/>
          <a:lstStyle/>
          <a:p>
            <a:r>
              <a:rPr lang="en-US" dirty="0" err="1" smtClean="0"/>
              <a:t>Pwcorr</a:t>
            </a:r>
            <a:endParaRPr lang="en-US" dirty="0" smtClean="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196" y="2362200"/>
            <a:ext cx="8550804"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196" y="4648200"/>
            <a:ext cx="826891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3795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and Viewing Data</a:t>
            </a:r>
            <a:endParaRPr lang="en-US" dirty="0"/>
          </a:p>
        </p:txBody>
      </p:sp>
      <p:sp>
        <p:nvSpPr>
          <p:cNvPr id="3" name="Content Placeholder 2"/>
          <p:cNvSpPr>
            <a:spLocks noGrp="1"/>
          </p:cNvSpPr>
          <p:nvPr>
            <p:ph idx="1"/>
          </p:nvPr>
        </p:nvSpPr>
        <p:spPr>
          <a:xfrm>
            <a:off x="457200" y="1417637"/>
            <a:ext cx="3886200" cy="4983163"/>
          </a:xfrm>
        </p:spPr>
        <p:txBody>
          <a:bodyPr>
            <a:normAutofit fontScale="70000" lnSpcReduction="20000"/>
          </a:bodyPr>
          <a:lstStyle/>
          <a:p>
            <a:r>
              <a:rPr lang="en-US" dirty="0" smtClean="0"/>
              <a:t>Sort</a:t>
            </a:r>
          </a:p>
          <a:p>
            <a:r>
              <a:rPr lang="en-US" dirty="0" smtClean="0"/>
              <a:t>Only sort in ascending order</a:t>
            </a:r>
          </a:p>
          <a:p>
            <a:endParaRPr lang="en-US" dirty="0" smtClean="0"/>
          </a:p>
          <a:p>
            <a:r>
              <a:rPr lang="en-US" dirty="0" smtClean="0"/>
              <a:t>List</a:t>
            </a:r>
          </a:p>
          <a:p>
            <a:r>
              <a:rPr lang="en-US" dirty="0" smtClean="0"/>
              <a:t>Show specific rows</a:t>
            </a:r>
          </a:p>
          <a:p>
            <a:endParaRPr lang="en-US" dirty="0" smtClean="0"/>
          </a:p>
          <a:p>
            <a:r>
              <a:rPr lang="en-US" dirty="0" err="1" smtClean="0"/>
              <a:t>gsort</a:t>
            </a:r>
            <a:endParaRPr lang="en-US" dirty="0" smtClean="0"/>
          </a:p>
          <a:p>
            <a:r>
              <a:rPr lang="en-US" dirty="0" smtClean="0"/>
              <a:t>Sort in both order</a:t>
            </a:r>
          </a:p>
          <a:p>
            <a:r>
              <a:rPr lang="en-US" dirty="0" smtClean="0"/>
              <a:t>Ascending: </a:t>
            </a:r>
            <a:r>
              <a:rPr lang="en-US" dirty="0" err="1" smtClean="0"/>
              <a:t>gsort</a:t>
            </a:r>
            <a:r>
              <a:rPr lang="en-US" dirty="0" smtClean="0"/>
              <a:t> cars </a:t>
            </a:r>
          </a:p>
          <a:p>
            <a:r>
              <a:rPr lang="en-US" dirty="0" smtClean="0"/>
              <a:t>Descending</a:t>
            </a:r>
            <a:r>
              <a:rPr lang="en-US" dirty="0"/>
              <a:t>: </a:t>
            </a:r>
            <a:r>
              <a:rPr lang="en-US" dirty="0" err="1"/>
              <a:t>gsort</a:t>
            </a:r>
            <a:r>
              <a:rPr lang="en-US" dirty="0"/>
              <a:t> </a:t>
            </a:r>
            <a:r>
              <a:rPr lang="en-US" dirty="0" smtClean="0"/>
              <a:t>-cars </a:t>
            </a:r>
            <a:endParaRPr lang="en-US" dirty="0"/>
          </a:p>
          <a:p>
            <a:endParaRPr lang="en-US" dirty="0" smtClean="0"/>
          </a:p>
          <a:p>
            <a:endParaRPr lang="en-US" dirty="0" smtClean="0"/>
          </a:p>
          <a:p>
            <a:endParaRPr lang="en-US" dirty="0" smtClean="0"/>
          </a:p>
          <a:p>
            <a:pPr marL="0" indent="0">
              <a:buNone/>
            </a:pPr>
            <a:r>
              <a:rPr lang="en-US" dirty="0"/>
              <a:t>. </a:t>
            </a:r>
          </a:p>
        </p:txBody>
      </p:sp>
      <p:sp>
        <p:nvSpPr>
          <p:cNvPr id="4" name="Rectangle 3"/>
          <p:cNvSpPr/>
          <p:nvPr/>
        </p:nvSpPr>
        <p:spPr>
          <a:xfrm>
            <a:off x="5539563" y="1310580"/>
            <a:ext cx="3200400" cy="6309420"/>
          </a:xfrm>
          <a:prstGeom prst="rect">
            <a:avLst/>
          </a:prstGeom>
        </p:spPr>
        <p:txBody>
          <a:bodyPr wrap="square">
            <a:spAutoFit/>
          </a:bodyPr>
          <a:lstStyle/>
          <a:p>
            <a:r>
              <a:rPr lang="en-US" sz="1400" dirty="0"/>
              <a:t>sort cars</a:t>
            </a:r>
          </a:p>
          <a:p>
            <a:endParaRPr lang="en-US" sz="1400" dirty="0"/>
          </a:p>
          <a:p>
            <a:r>
              <a:rPr lang="en-US" sz="1400" dirty="0"/>
              <a:t>. list in 1/5</a:t>
            </a:r>
          </a:p>
          <a:p>
            <a:endParaRPr lang="en-US" sz="1400" dirty="0"/>
          </a:p>
          <a:p>
            <a:r>
              <a:rPr lang="en-US" sz="1400" dirty="0"/>
              <a:t>+----------------------------------+</a:t>
            </a:r>
          </a:p>
          <a:p>
            <a:r>
              <a:rPr lang="en-US" sz="1400" dirty="0"/>
              <a:t>v1   cars   </a:t>
            </a:r>
            <a:r>
              <a:rPr lang="en-US" sz="1400" dirty="0" err="1"/>
              <a:t>travel~e</a:t>
            </a:r>
            <a:r>
              <a:rPr lang="en-US" sz="1400" dirty="0"/>
              <a:t>   highway </a:t>
            </a:r>
          </a:p>
          <a:p>
            <a:r>
              <a:rPr lang="en-US" sz="1400" dirty="0"/>
              <a:t>----------------------------------</a:t>
            </a:r>
          </a:p>
          <a:p>
            <a:r>
              <a:rPr lang="en-US" sz="1400" dirty="0"/>
              <a:t>1.  1153      0   18.31223    Roscoe </a:t>
            </a:r>
          </a:p>
          <a:p>
            <a:r>
              <a:rPr lang="en-US" sz="1400" dirty="0"/>
              <a:t>2.  1532      0   15.03788    Roscoe </a:t>
            </a:r>
          </a:p>
          <a:p>
            <a:r>
              <a:rPr lang="en-US" sz="1400" dirty="0"/>
              <a:t>3.  1321      0   15.07491    Roscoe </a:t>
            </a:r>
          </a:p>
          <a:p>
            <a:r>
              <a:rPr lang="en-US" sz="1400" dirty="0"/>
              <a:t>4.   170      0   18.04261      Robb </a:t>
            </a:r>
          </a:p>
          <a:p>
            <a:r>
              <a:rPr lang="en-US" sz="1400" dirty="0"/>
              <a:t>5.   822      0    12.8783   Jemison </a:t>
            </a:r>
          </a:p>
          <a:p>
            <a:r>
              <a:rPr lang="en-US" sz="1400" dirty="0"/>
              <a:t>+----------------------------------+</a:t>
            </a:r>
          </a:p>
          <a:p>
            <a:endParaRPr lang="en-US" sz="1400" dirty="0"/>
          </a:p>
          <a:p>
            <a:r>
              <a:rPr lang="en-US" sz="1400" dirty="0"/>
              <a:t>. list in -5/L</a:t>
            </a:r>
          </a:p>
          <a:p>
            <a:endParaRPr lang="en-US" sz="1400" dirty="0"/>
          </a:p>
          <a:p>
            <a:r>
              <a:rPr lang="en-US" sz="1400" dirty="0"/>
              <a:t>+----------------------------------+</a:t>
            </a:r>
          </a:p>
          <a:p>
            <a:r>
              <a:rPr lang="en-US" sz="1400" dirty="0"/>
              <a:t>v1   cars   </a:t>
            </a:r>
            <a:r>
              <a:rPr lang="en-US" sz="1400" dirty="0" err="1"/>
              <a:t>travel~e</a:t>
            </a:r>
            <a:r>
              <a:rPr lang="en-US" sz="1400" dirty="0"/>
              <a:t>   highway </a:t>
            </a:r>
          </a:p>
          <a:p>
            <a:r>
              <a:rPr lang="en-US" sz="1400" dirty="0"/>
              <a:t>----------------------------------</a:t>
            </a:r>
          </a:p>
          <a:p>
            <a:r>
              <a:rPr lang="en-US" sz="1400" dirty="0"/>
              <a:t>1670.   220   1170   57.35289      Robb </a:t>
            </a:r>
          </a:p>
          <a:p>
            <a:r>
              <a:rPr lang="en-US" sz="1400" dirty="0"/>
              <a:t>1671.   253   1190   45.25637      Robb </a:t>
            </a:r>
          </a:p>
          <a:p>
            <a:r>
              <a:rPr lang="en-US" sz="1400" dirty="0"/>
              <a:t>1672.   554   1210   55.85953   Clarion </a:t>
            </a:r>
          </a:p>
          <a:p>
            <a:r>
              <a:rPr lang="en-US" sz="1400" dirty="0"/>
              <a:t>1673.  1390   1220   54.14872    Roscoe </a:t>
            </a:r>
          </a:p>
          <a:p>
            <a:r>
              <a:rPr lang="en-US" sz="1400" dirty="0"/>
              <a:t>1674.    59   1230   47.82588    Roscoe </a:t>
            </a:r>
          </a:p>
          <a:p>
            <a:r>
              <a:rPr lang="en-US" sz="1400" dirty="0"/>
              <a:t>+----------------------------------+</a:t>
            </a:r>
          </a:p>
          <a:p>
            <a:endParaRPr lang="en-US" dirty="0"/>
          </a:p>
          <a:p>
            <a:endParaRPr lang="en-US" dirty="0"/>
          </a:p>
          <a:p>
            <a:endParaRPr lang="en-US" dirty="0"/>
          </a:p>
        </p:txBody>
      </p:sp>
    </p:spTree>
    <p:extLst>
      <p:ext uri="{BB962C8B-B14F-4D97-AF65-F5344CB8AC3E}">
        <p14:creationId xmlns:p14="http://schemas.microsoft.com/office/powerpoint/2010/main" val="2952253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today’s training camp works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Data - Lecture (&lt;1hr)– Exercise (10-15 </a:t>
            </a:r>
            <a:r>
              <a:rPr lang="en-US" dirty="0" err="1" smtClean="0"/>
              <a:t>mins</a:t>
            </a:r>
            <a:r>
              <a:rPr lang="en-US" dirty="0" smtClean="0"/>
              <a:t>) – Review </a:t>
            </a:r>
            <a:r>
              <a:rPr lang="en-US" dirty="0" smtClean="0"/>
              <a:t>the exercise </a:t>
            </a:r>
            <a:r>
              <a:rPr lang="en-US" dirty="0" smtClean="0"/>
              <a:t>(5-10 </a:t>
            </a:r>
            <a:r>
              <a:rPr lang="en-US" dirty="0" err="1" smtClean="0"/>
              <a:t>mins</a:t>
            </a:r>
            <a:r>
              <a:rPr lang="en-US" dirty="0" smtClean="0"/>
              <a:t>)</a:t>
            </a:r>
          </a:p>
          <a:p>
            <a:endParaRPr lang="en-US" dirty="0" smtClean="0"/>
          </a:p>
          <a:p>
            <a:r>
              <a:rPr lang="en-US" dirty="0" smtClean="0"/>
              <a:t>You </a:t>
            </a:r>
            <a:r>
              <a:rPr lang="en-US" dirty="0"/>
              <a:t>have the slides in your computer, so you can always go back / make notes, etc. </a:t>
            </a:r>
            <a:endParaRPr lang="en-US" dirty="0" smtClean="0"/>
          </a:p>
          <a:p>
            <a:endParaRPr lang="en-US" dirty="0" smtClean="0"/>
          </a:p>
          <a:p>
            <a:r>
              <a:rPr lang="en-US" dirty="0" smtClean="0"/>
              <a:t>Ask questions! There is no dumb question, this </a:t>
            </a:r>
            <a:r>
              <a:rPr lang="en-US" b="1" u="sng" dirty="0" smtClean="0"/>
              <a:t>is</a:t>
            </a:r>
            <a:r>
              <a:rPr lang="en-US" dirty="0" smtClean="0"/>
              <a:t> a refresher workshop so forgetting basic stuff is totally okay. In completing exercise feel free to ask your neighbors/TAs/instructor for help.</a:t>
            </a:r>
          </a:p>
          <a:p>
            <a:pPr marL="0" indent="0">
              <a:buNone/>
            </a:pPr>
            <a:endParaRPr lang="en-US" dirty="0" smtClean="0"/>
          </a:p>
          <a:p>
            <a:r>
              <a:rPr lang="en-US" dirty="0" smtClean="0"/>
              <a:t>Please don’t browse the internet/ phone for unrelated stuff. If </a:t>
            </a:r>
            <a:r>
              <a:rPr lang="en-US" dirty="0"/>
              <a:t>you are waiting for others to finish, see if anyone needs help. </a:t>
            </a:r>
            <a:r>
              <a:rPr lang="en-US" dirty="0" smtClean="0"/>
              <a:t>Check on your two new neighbors. Try new things in STATA. </a:t>
            </a:r>
            <a:endParaRPr lang="en-US" dirty="0"/>
          </a:p>
          <a:p>
            <a:endParaRPr lang="en-US" dirty="0"/>
          </a:p>
        </p:txBody>
      </p:sp>
    </p:spTree>
    <p:extLst>
      <p:ext uri="{BB962C8B-B14F-4D97-AF65-F5344CB8AC3E}">
        <p14:creationId xmlns:p14="http://schemas.microsoft.com/office/powerpoint/2010/main" val="41158469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US" dirty="0" smtClean="0"/>
              <a:t>Conditional statements </a:t>
            </a:r>
            <a:br>
              <a:rPr lang="en-US" dirty="0" smtClean="0"/>
            </a:br>
            <a:r>
              <a:rPr lang="en-US" dirty="0" smtClean="0"/>
              <a:t>(if, and (&amp;), or </a:t>
            </a:r>
            <a:r>
              <a:rPr lang="en-US" dirty="0" smtClean="0"/>
              <a:t>(|), ==, != </a:t>
            </a:r>
            <a:r>
              <a:rPr lang="en-US" dirty="0" smtClean="0"/>
              <a:t>)</a:t>
            </a:r>
            <a:endParaRPr lang="en-US" dirty="0"/>
          </a:p>
        </p:txBody>
      </p:sp>
      <p:sp>
        <p:nvSpPr>
          <p:cNvPr id="3" name="Content Placeholder 2"/>
          <p:cNvSpPr>
            <a:spLocks noGrp="1"/>
          </p:cNvSpPr>
          <p:nvPr>
            <p:ph idx="1"/>
          </p:nvPr>
        </p:nvSpPr>
        <p:spPr/>
        <p:txBody>
          <a:bodyPr>
            <a:noAutofit/>
          </a:bodyPr>
          <a:lstStyle/>
          <a:p>
            <a:pPr marL="0" indent="0">
              <a:buNone/>
            </a:pPr>
            <a:r>
              <a:rPr lang="en-US" sz="2000" dirty="0"/>
              <a:t>	</a:t>
            </a:r>
            <a:endParaRPr lang="en-US" sz="2000" dirty="0" smtClean="0"/>
          </a:p>
          <a:p>
            <a:pPr marL="0" indent="0">
              <a:buNone/>
            </a:pPr>
            <a:r>
              <a:rPr lang="en-US" sz="2000" dirty="0"/>
              <a:t>	</a:t>
            </a:r>
            <a:r>
              <a:rPr lang="en-US" sz="2000" dirty="0" smtClean="0"/>
              <a:t>sum </a:t>
            </a:r>
            <a:r>
              <a:rPr lang="en-US" sz="2000" dirty="0" err="1" smtClean="0"/>
              <a:t>traveltime</a:t>
            </a:r>
            <a:r>
              <a:rPr lang="en-US" sz="2000" dirty="0" smtClean="0"/>
              <a:t> </a:t>
            </a:r>
            <a:r>
              <a:rPr lang="en-US" sz="2000" dirty="0"/>
              <a:t>if cars &lt; </a:t>
            </a:r>
            <a:r>
              <a:rPr lang="en-US" sz="2000" dirty="0" smtClean="0"/>
              <a:t>100</a:t>
            </a:r>
          </a:p>
          <a:p>
            <a:pPr marL="0" indent="0">
              <a:buNone/>
            </a:pPr>
            <a:r>
              <a:rPr lang="en-US" sz="2000" dirty="0"/>
              <a:t>	</a:t>
            </a:r>
            <a:r>
              <a:rPr lang="en-US" sz="2000" dirty="0" smtClean="0"/>
              <a:t>mean </a:t>
            </a:r>
            <a:r>
              <a:rPr lang="en-US" sz="2000" dirty="0" err="1"/>
              <a:t>traveltime</a:t>
            </a:r>
            <a:r>
              <a:rPr lang="en-US" sz="2000" dirty="0"/>
              <a:t> if cars </a:t>
            </a:r>
            <a:r>
              <a:rPr lang="en-US" sz="2000" dirty="0" smtClean="0"/>
              <a:t>&gt; 150 &amp; cars &lt; </a:t>
            </a:r>
            <a:r>
              <a:rPr lang="en-US" sz="2000" dirty="0" smtClean="0"/>
              <a:t>200</a:t>
            </a:r>
          </a:p>
          <a:p>
            <a:pPr marL="0" indent="0">
              <a:buNone/>
            </a:pPr>
            <a:r>
              <a:rPr lang="en-US" sz="2000" dirty="0"/>
              <a:t>	</a:t>
            </a:r>
            <a:r>
              <a:rPr lang="en-US" sz="2000" dirty="0" err="1" smtClean="0"/>
              <a:t>reg</a:t>
            </a:r>
            <a:r>
              <a:rPr lang="en-US" sz="2000" dirty="0" smtClean="0"/>
              <a:t> </a:t>
            </a:r>
            <a:r>
              <a:rPr lang="en-US" sz="2000" dirty="0" err="1" smtClean="0"/>
              <a:t>traveltime</a:t>
            </a:r>
            <a:r>
              <a:rPr lang="en-US" sz="2000" dirty="0" smtClean="0"/>
              <a:t> cars if highway !=“</a:t>
            </a:r>
            <a:r>
              <a:rPr lang="en-US" sz="2000" dirty="0" err="1"/>
              <a:t>SqHill</a:t>
            </a:r>
            <a:r>
              <a:rPr lang="en-US" sz="2000" dirty="0"/>
              <a:t>” </a:t>
            </a:r>
            <a:endParaRPr lang="en-US" sz="2000" dirty="0" smtClean="0"/>
          </a:p>
          <a:p>
            <a:pPr marL="0" indent="0">
              <a:buNone/>
            </a:pPr>
            <a:r>
              <a:rPr lang="en-US" sz="2000" dirty="0" smtClean="0"/>
              <a:t>	sum </a:t>
            </a:r>
            <a:r>
              <a:rPr lang="en-US" sz="2000" dirty="0" err="1"/>
              <a:t>traveltime</a:t>
            </a:r>
            <a:r>
              <a:rPr lang="en-US" sz="2000" dirty="0"/>
              <a:t> if highway ==“</a:t>
            </a:r>
            <a:r>
              <a:rPr lang="en-US" sz="2000" dirty="0" err="1"/>
              <a:t>SqHill</a:t>
            </a:r>
            <a:r>
              <a:rPr lang="en-US" sz="2000" dirty="0"/>
              <a:t>” | highway == “Clarion</a:t>
            </a:r>
            <a:r>
              <a:rPr lang="en-US" sz="2000" dirty="0" smtClean="0"/>
              <a:t>”</a:t>
            </a:r>
          </a:p>
          <a:p>
            <a:pPr marL="0" indent="0">
              <a:buNone/>
            </a:pPr>
            <a:r>
              <a:rPr lang="en-US" sz="2000" dirty="0" smtClean="0"/>
              <a:t>	list </a:t>
            </a:r>
            <a:r>
              <a:rPr lang="en-US" sz="2000" dirty="0" err="1"/>
              <a:t>traveltime</a:t>
            </a:r>
            <a:r>
              <a:rPr lang="en-US" sz="2000" dirty="0"/>
              <a:t> if highway =</a:t>
            </a:r>
            <a:r>
              <a:rPr lang="en-US" sz="2000" dirty="0" smtClean="0"/>
              <a:t>=“</a:t>
            </a:r>
            <a:r>
              <a:rPr lang="en-US" sz="2000" dirty="0" err="1"/>
              <a:t>SqHill</a:t>
            </a:r>
            <a:r>
              <a:rPr lang="en-US" sz="2000" dirty="0" smtClean="0"/>
              <a:t>” &amp; </a:t>
            </a:r>
            <a:r>
              <a:rPr lang="en-US" sz="2000" dirty="0"/>
              <a:t>cars </a:t>
            </a:r>
            <a:r>
              <a:rPr lang="en-US" sz="2000" dirty="0" smtClean="0"/>
              <a:t>&gt; 400</a:t>
            </a:r>
          </a:p>
          <a:p>
            <a:pPr marL="0" indent="0">
              <a:buNone/>
            </a:pPr>
            <a:r>
              <a:rPr lang="en-US" sz="1600" dirty="0"/>
              <a:t>	</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33545166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new variables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gen</a:t>
            </a:r>
            <a:r>
              <a:rPr lang="en-US" dirty="0" smtClean="0"/>
              <a:t>: simple </a:t>
            </a:r>
            <a:r>
              <a:rPr lang="en-US" dirty="0"/>
              <a:t>transformations of other </a:t>
            </a:r>
            <a:r>
              <a:rPr lang="en-US" dirty="0" smtClean="0"/>
              <a:t>variables</a:t>
            </a:r>
          </a:p>
          <a:p>
            <a:pPr marL="457200" lvl="1" indent="0">
              <a:buNone/>
            </a:pPr>
            <a:r>
              <a:rPr lang="en-US" dirty="0" smtClean="0"/>
              <a:t>	gen </a:t>
            </a:r>
            <a:r>
              <a:rPr lang="en-US" dirty="0" err="1" smtClean="0"/>
              <a:t>travelsq</a:t>
            </a:r>
            <a:r>
              <a:rPr lang="en-US" dirty="0" smtClean="0"/>
              <a:t> = traveltime^2</a:t>
            </a:r>
          </a:p>
          <a:p>
            <a:endParaRPr lang="en-US" dirty="0" smtClean="0"/>
          </a:p>
          <a:p>
            <a:r>
              <a:rPr lang="en-US" dirty="0" smtClean="0"/>
              <a:t>What if you mess up making a variable and want to recreate it? </a:t>
            </a:r>
            <a:r>
              <a:rPr lang="en-US" dirty="0" err="1" smtClean="0"/>
              <a:t>Eg</a:t>
            </a:r>
            <a:r>
              <a:rPr lang="en-US" dirty="0" smtClean="0"/>
              <a:t>. You want </a:t>
            </a:r>
            <a:r>
              <a:rPr lang="en-US" dirty="0" err="1" smtClean="0"/>
              <a:t>travelsq</a:t>
            </a:r>
            <a:r>
              <a:rPr lang="en-US" dirty="0" smtClean="0"/>
              <a:t> to be ½*traveltime^2</a:t>
            </a:r>
            <a:endParaRPr lang="en-US" dirty="0"/>
          </a:p>
          <a:p>
            <a:pPr marL="0" indent="0">
              <a:buNone/>
            </a:pPr>
            <a:r>
              <a:rPr lang="en-US" dirty="0" smtClean="0"/>
              <a:t>	</a:t>
            </a:r>
            <a:r>
              <a:rPr lang="en-US" sz="3100" dirty="0" smtClean="0"/>
              <a:t>drop </a:t>
            </a:r>
            <a:r>
              <a:rPr lang="en-US" sz="3100" dirty="0" err="1" smtClean="0"/>
              <a:t>travelsq</a:t>
            </a:r>
            <a:endParaRPr lang="en-US" sz="3100" dirty="0" smtClean="0"/>
          </a:p>
          <a:p>
            <a:pPr marL="0" lvl="1" indent="0">
              <a:buNone/>
            </a:pPr>
            <a:r>
              <a:rPr lang="en-US" dirty="0"/>
              <a:t>	</a:t>
            </a:r>
            <a:r>
              <a:rPr lang="en-US" dirty="0" smtClean="0"/>
              <a:t>gen </a:t>
            </a:r>
            <a:r>
              <a:rPr lang="en-US" dirty="0" err="1" smtClean="0"/>
              <a:t>travelsq</a:t>
            </a:r>
            <a:r>
              <a:rPr lang="en-US" dirty="0" smtClean="0"/>
              <a:t> = (1/2)* </a:t>
            </a:r>
            <a:r>
              <a:rPr lang="en-US" dirty="0" smtClean="0"/>
              <a:t>traveltime^2</a:t>
            </a:r>
          </a:p>
          <a:p>
            <a:pPr marL="0" lvl="1" indent="0">
              <a:buNone/>
            </a:pPr>
            <a:endParaRPr lang="en-US" dirty="0"/>
          </a:p>
          <a:p>
            <a:pPr marL="0" lvl="1" indent="0">
              <a:buNone/>
            </a:pPr>
            <a:r>
              <a:rPr lang="en-US" dirty="0" smtClean="0"/>
              <a:t>Can combine gen with logical statements :</a:t>
            </a:r>
          </a:p>
          <a:p>
            <a:pPr marL="0" lvl="1" indent="0">
              <a:buNone/>
            </a:pPr>
            <a:r>
              <a:rPr lang="en-US" dirty="0"/>
              <a:t>gen </a:t>
            </a:r>
            <a:r>
              <a:rPr lang="en-US" dirty="0" err="1" smtClean="0"/>
              <a:t>toocrowded</a:t>
            </a:r>
            <a:r>
              <a:rPr lang="en-US" dirty="0" smtClean="0"/>
              <a:t> = (cars&gt;400)</a:t>
            </a:r>
          </a:p>
          <a:p>
            <a:pPr marL="0" lvl="1" indent="0">
              <a:buNone/>
            </a:pPr>
            <a:endParaRPr lang="en-US" dirty="0" smtClean="0"/>
          </a:p>
          <a:p>
            <a:pPr marL="0" lvl="1" indent="0">
              <a:buNone/>
            </a:pPr>
            <a:r>
              <a:rPr lang="en-US" dirty="0" smtClean="0"/>
              <a:t>Using your new variable: </a:t>
            </a:r>
          </a:p>
          <a:p>
            <a:pPr marL="0" lvl="1" indent="0">
              <a:buNone/>
            </a:pPr>
            <a:r>
              <a:rPr lang="en-US" dirty="0" err="1" smtClean="0"/>
              <a:t>reg</a:t>
            </a:r>
            <a:r>
              <a:rPr lang="en-US" dirty="0" smtClean="0"/>
              <a:t> </a:t>
            </a:r>
            <a:r>
              <a:rPr lang="en-US" dirty="0" err="1"/>
              <a:t>traveltime</a:t>
            </a:r>
            <a:r>
              <a:rPr lang="en-US" dirty="0"/>
              <a:t> cars if </a:t>
            </a:r>
            <a:r>
              <a:rPr lang="en-US" dirty="0" err="1"/>
              <a:t>toocrowded</a:t>
            </a:r>
            <a:endParaRPr lang="en-US" dirty="0"/>
          </a:p>
          <a:p>
            <a:pPr marL="0" lvl="1" indent="0">
              <a:buNone/>
            </a:pPr>
            <a:r>
              <a:rPr lang="en-US" dirty="0" err="1"/>
              <a:t>reg</a:t>
            </a:r>
            <a:r>
              <a:rPr lang="en-US" dirty="0"/>
              <a:t> </a:t>
            </a:r>
            <a:r>
              <a:rPr lang="en-US" dirty="0" err="1"/>
              <a:t>traveltime</a:t>
            </a:r>
            <a:r>
              <a:rPr lang="en-US" dirty="0"/>
              <a:t> cars if </a:t>
            </a:r>
            <a:r>
              <a:rPr lang="en-US" dirty="0" smtClean="0"/>
              <a:t>!</a:t>
            </a:r>
            <a:r>
              <a:rPr lang="en-US" dirty="0" err="1" smtClean="0"/>
              <a:t>toocrowded</a:t>
            </a:r>
            <a:endParaRPr lang="en-US" dirty="0" smtClean="0"/>
          </a:p>
          <a:p>
            <a:pPr marL="0" lvl="1" indent="0">
              <a:buNone/>
            </a:pPr>
            <a:r>
              <a:rPr lang="en-US" dirty="0" err="1" smtClean="0"/>
              <a:t>reg</a:t>
            </a:r>
            <a:r>
              <a:rPr lang="en-US" dirty="0" smtClean="0"/>
              <a:t> </a:t>
            </a:r>
            <a:r>
              <a:rPr lang="en-US" dirty="0" err="1" smtClean="0"/>
              <a:t>traveltime</a:t>
            </a:r>
            <a:r>
              <a:rPr lang="en-US" dirty="0" smtClean="0"/>
              <a:t> </a:t>
            </a:r>
            <a:r>
              <a:rPr lang="en-US" dirty="0" err="1" smtClean="0"/>
              <a:t>toocrowded</a:t>
            </a:r>
            <a:r>
              <a:rPr lang="en-US" dirty="0" smtClean="0"/>
              <a:t> </a:t>
            </a:r>
            <a:endParaRPr lang="en-US" dirty="0"/>
          </a:p>
          <a:p>
            <a:pPr marL="0" lvl="1"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4752223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and group means</a:t>
            </a:r>
            <a:endParaRPr lang="en-US" dirty="0"/>
          </a:p>
        </p:txBody>
      </p:sp>
      <p:sp>
        <p:nvSpPr>
          <p:cNvPr id="3" name="Content Placeholder 2"/>
          <p:cNvSpPr>
            <a:spLocks noGrp="1"/>
          </p:cNvSpPr>
          <p:nvPr>
            <p:ph idx="1"/>
          </p:nvPr>
        </p:nvSpPr>
        <p:spPr/>
        <p:txBody>
          <a:bodyPr>
            <a:normAutofit fontScale="77500" lnSpcReduction="20000"/>
          </a:bodyPr>
          <a:lstStyle/>
          <a:p>
            <a:pPr marL="0" lvl="1" indent="0">
              <a:buNone/>
            </a:pPr>
            <a:r>
              <a:rPr lang="en-US" sz="2400" dirty="0" smtClean="0"/>
              <a:t>tab highway </a:t>
            </a:r>
          </a:p>
          <a:p>
            <a:r>
              <a:rPr lang="en-US" dirty="0" smtClean="0"/>
              <a:t>tab : tabulates (count the frequency of similar occurrence). </a:t>
            </a:r>
            <a:r>
              <a:rPr lang="en-US" dirty="0" err="1" smtClean="0"/>
              <a:t>eg</a:t>
            </a:r>
            <a:r>
              <a:rPr lang="en-US" dirty="0" smtClean="0"/>
              <a:t>. </a:t>
            </a:r>
          </a:p>
          <a:p>
            <a:pPr marL="342900" lvl="1" indent="-342900">
              <a:buFont typeface="Arial" pitchFamily="34" charset="0"/>
              <a:buChar char="•"/>
            </a:pPr>
            <a:r>
              <a:rPr lang="en-US" sz="2400" dirty="0"/>
              <a:t>tab highway </a:t>
            </a:r>
          </a:p>
          <a:p>
            <a:endParaRPr lang="en-US" dirty="0"/>
          </a:p>
          <a:p>
            <a:r>
              <a:rPr lang="en-US" dirty="0" err="1"/>
              <a:t>egen</a:t>
            </a:r>
            <a:r>
              <a:rPr lang="en-US" dirty="0"/>
              <a:t> </a:t>
            </a:r>
            <a:r>
              <a:rPr lang="en-US" dirty="0" smtClean="0"/>
              <a:t>create groups statistics, </a:t>
            </a:r>
            <a:r>
              <a:rPr lang="en-US" dirty="0" err="1"/>
              <a:t>eg</a:t>
            </a:r>
            <a:r>
              <a:rPr lang="en-US" dirty="0" smtClean="0"/>
              <a:t>: </a:t>
            </a:r>
            <a:endParaRPr lang="en-US" dirty="0"/>
          </a:p>
          <a:p>
            <a:pPr marL="457200" lvl="1" indent="0">
              <a:buNone/>
            </a:pPr>
            <a:endParaRPr lang="en-US" dirty="0" smtClean="0"/>
          </a:p>
          <a:p>
            <a:pPr marL="457200" lvl="1" indent="0">
              <a:buNone/>
            </a:pPr>
            <a:r>
              <a:rPr lang="en-US" sz="2400" dirty="0" err="1" smtClean="0"/>
              <a:t>egen</a:t>
            </a:r>
            <a:r>
              <a:rPr lang="en-US" sz="2400" dirty="0" smtClean="0"/>
              <a:t> </a:t>
            </a:r>
            <a:r>
              <a:rPr lang="en-US" sz="2400" dirty="0" err="1"/>
              <a:t>timehighway</a:t>
            </a:r>
            <a:r>
              <a:rPr lang="en-US" sz="2400" dirty="0"/>
              <a:t>=mean (</a:t>
            </a:r>
            <a:r>
              <a:rPr lang="en-US" sz="2400" dirty="0" err="1"/>
              <a:t>traveltime</a:t>
            </a:r>
            <a:r>
              <a:rPr lang="en-US" sz="2400" dirty="0" smtClean="0"/>
              <a:t>), by(highway)</a:t>
            </a:r>
          </a:p>
          <a:p>
            <a:pPr marL="457200" lvl="1" indent="0">
              <a:buNone/>
            </a:pPr>
            <a:r>
              <a:rPr lang="en-US" sz="2400" dirty="0" smtClean="0"/>
              <a:t>tab </a:t>
            </a:r>
            <a:r>
              <a:rPr lang="en-US" sz="2400" dirty="0" err="1" smtClean="0"/>
              <a:t>timehighway</a:t>
            </a:r>
            <a:endParaRPr lang="en-US" sz="2400" dirty="0"/>
          </a:p>
          <a:p>
            <a:endParaRPr lang="en-US" dirty="0" smtClean="0"/>
          </a:p>
          <a:p>
            <a:endParaRPr lang="en-US" dirty="0"/>
          </a:p>
          <a:p>
            <a:r>
              <a:rPr lang="en-US" dirty="0"/>
              <a:t>gen </a:t>
            </a:r>
            <a:r>
              <a:rPr lang="en-US" dirty="0" err="1"/>
              <a:t>vs</a:t>
            </a:r>
            <a:r>
              <a:rPr lang="en-US" dirty="0"/>
              <a:t> </a:t>
            </a:r>
            <a:r>
              <a:rPr lang="en-US" dirty="0" err="1"/>
              <a:t>egen</a:t>
            </a:r>
            <a:endParaRPr lang="en-US" dirty="0"/>
          </a:p>
          <a:p>
            <a:r>
              <a:rPr lang="en-US" dirty="0"/>
              <a:t>They both create a new variable, but work differently</a:t>
            </a:r>
          </a:p>
          <a:p>
            <a:endParaRPr lang="en-US" dirty="0"/>
          </a:p>
        </p:txBody>
      </p:sp>
    </p:spTree>
    <p:extLst>
      <p:ext uri="{BB962C8B-B14F-4D97-AF65-F5344CB8AC3E}">
        <p14:creationId xmlns:p14="http://schemas.microsoft.com/office/powerpoint/2010/main" val="20216159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a:t>
            </a:r>
            <a:endParaRPr lang="en-US" dirty="0"/>
          </a:p>
        </p:txBody>
      </p:sp>
      <p:sp>
        <p:nvSpPr>
          <p:cNvPr id="3" name="Content Placeholder 2"/>
          <p:cNvSpPr>
            <a:spLocks noGrp="1"/>
          </p:cNvSpPr>
          <p:nvPr>
            <p:ph idx="1"/>
          </p:nvPr>
        </p:nvSpPr>
        <p:spPr>
          <a:xfrm>
            <a:off x="457200" y="1219200"/>
            <a:ext cx="8229600" cy="4525963"/>
          </a:xfrm>
        </p:spPr>
        <p:txBody>
          <a:bodyPr>
            <a:noAutofit/>
          </a:bodyPr>
          <a:lstStyle/>
          <a:p>
            <a:pPr marL="0" indent="0">
              <a:buNone/>
            </a:pPr>
            <a:endParaRPr lang="en-US" sz="1800" dirty="0" smtClean="0"/>
          </a:p>
          <a:p>
            <a:r>
              <a:rPr lang="en-US" sz="1800" dirty="0" smtClean="0"/>
              <a:t>Boxplot: </a:t>
            </a:r>
            <a:r>
              <a:rPr lang="en-US" sz="1800" b="1" dirty="0" smtClean="0"/>
              <a:t>graph box </a:t>
            </a:r>
            <a:r>
              <a:rPr lang="en-US" sz="1800" b="1" dirty="0" err="1" smtClean="0"/>
              <a:t>traveltime</a:t>
            </a:r>
            <a:endParaRPr lang="en-US" sz="1800" b="1" dirty="0" smtClean="0"/>
          </a:p>
          <a:p>
            <a:endParaRPr lang="en-US" sz="1800" dirty="0" smtClean="0"/>
          </a:p>
          <a:p>
            <a:r>
              <a:rPr lang="en-US" sz="1800" dirty="0" smtClean="0"/>
              <a:t>Histogram: </a:t>
            </a:r>
            <a:r>
              <a:rPr lang="en-US" sz="1800" b="1" dirty="0" err="1" smtClean="0"/>
              <a:t>hist</a:t>
            </a:r>
            <a:r>
              <a:rPr lang="en-US" sz="1800" b="1" dirty="0" smtClean="0"/>
              <a:t> </a:t>
            </a:r>
            <a:r>
              <a:rPr lang="en-US" sz="1800" b="1" dirty="0" err="1" smtClean="0"/>
              <a:t>traveltime</a:t>
            </a:r>
            <a:endParaRPr lang="en-US" sz="1800" b="1" dirty="0" smtClean="0"/>
          </a:p>
          <a:p>
            <a:endParaRPr lang="en-US" sz="1800" b="1" dirty="0"/>
          </a:p>
          <a:p>
            <a:r>
              <a:rPr lang="en-US" sz="1800" dirty="0" smtClean="0"/>
              <a:t>Kernel density estimate: </a:t>
            </a:r>
            <a:r>
              <a:rPr lang="en-US" sz="1800" b="1" dirty="0" err="1" smtClean="0"/>
              <a:t>kdensity</a:t>
            </a:r>
            <a:r>
              <a:rPr lang="en-US" sz="1800" b="1" dirty="0" smtClean="0"/>
              <a:t> </a:t>
            </a:r>
            <a:r>
              <a:rPr lang="en-US" sz="1800" b="1" dirty="0" err="1" smtClean="0"/>
              <a:t>traveltime</a:t>
            </a:r>
            <a:endParaRPr lang="en-US" sz="1800" b="1" dirty="0"/>
          </a:p>
          <a:p>
            <a:r>
              <a:rPr lang="en-US" sz="1800" dirty="0" smtClean="0"/>
              <a:t>Comparing: </a:t>
            </a:r>
            <a:r>
              <a:rPr lang="en-US" sz="1800" b="1" dirty="0" err="1" smtClean="0"/>
              <a:t>twoway</a:t>
            </a:r>
            <a:r>
              <a:rPr lang="en-US" sz="1800" b="1" dirty="0" smtClean="0"/>
              <a:t> (</a:t>
            </a:r>
            <a:r>
              <a:rPr lang="en-US" sz="1800" b="1" dirty="0" err="1" smtClean="0"/>
              <a:t>kdensity</a:t>
            </a:r>
            <a:r>
              <a:rPr lang="en-US" sz="1800" b="1" dirty="0" smtClean="0"/>
              <a:t> </a:t>
            </a:r>
            <a:r>
              <a:rPr lang="en-US" sz="1800" b="1" dirty="0" err="1" smtClean="0"/>
              <a:t>traveltime</a:t>
            </a:r>
            <a:r>
              <a:rPr lang="en-US" sz="1800" b="1" dirty="0" smtClean="0"/>
              <a:t> if cars&gt;300) (</a:t>
            </a:r>
            <a:r>
              <a:rPr lang="en-US" sz="1800" b="1" dirty="0" err="1"/>
              <a:t>kdensity</a:t>
            </a:r>
            <a:r>
              <a:rPr lang="en-US" sz="1800" b="1" dirty="0"/>
              <a:t> </a:t>
            </a:r>
            <a:r>
              <a:rPr lang="en-US" sz="1800" b="1" dirty="0" err="1"/>
              <a:t>traveltime</a:t>
            </a:r>
            <a:r>
              <a:rPr lang="en-US" sz="1800" b="1" dirty="0"/>
              <a:t> if </a:t>
            </a:r>
            <a:r>
              <a:rPr lang="en-US" sz="1800" b="1" dirty="0" smtClean="0"/>
              <a:t>cars&lt;300</a:t>
            </a:r>
            <a:r>
              <a:rPr lang="en-US" sz="1800" b="1" dirty="0"/>
              <a:t>) </a:t>
            </a:r>
            <a:endParaRPr lang="en-US" sz="1800" b="1" dirty="0" smtClean="0"/>
          </a:p>
          <a:p>
            <a:pPr marL="0" indent="0">
              <a:buNone/>
            </a:pPr>
            <a:endParaRPr lang="en-US" sz="1800" b="1" dirty="0" smtClean="0"/>
          </a:p>
          <a:p>
            <a:pPr marL="0" indent="0">
              <a:buNone/>
            </a:pPr>
            <a:r>
              <a:rPr lang="en-US" sz="1800" dirty="0" smtClean="0"/>
              <a:t>Now scatterplot is a relationship between two things. In our data we have cars on the highway and how long it takes to travel 15miles. You have to think hard about what relationships you want to examine. </a:t>
            </a:r>
          </a:p>
          <a:p>
            <a:pPr marL="0" indent="0">
              <a:buNone/>
            </a:pPr>
            <a:endParaRPr lang="en-US" sz="1800" dirty="0" smtClean="0"/>
          </a:p>
          <a:p>
            <a:r>
              <a:rPr lang="en-US" sz="1800" dirty="0"/>
              <a:t>Scatterplot: </a:t>
            </a:r>
            <a:r>
              <a:rPr lang="en-US" sz="1800" b="1" dirty="0"/>
              <a:t>scatter </a:t>
            </a:r>
            <a:r>
              <a:rPr lang="en-US" sz="1800" b="1" dirty="0" err="1"/>
              <a:t>traveltime</a:t>
            </a:r>
            <a:r>
              <a:rPr lang="en-US" sz="1800" b="1" dirty="0"/>
              <a:t> cars</a:t>
            </a:r>
          </a:p>
          <a:p>
            <a:pPr marL="0" indent="0">
              <a:buNone/>
            </a:pPr>
            <a:r>
              <a:rPr lang="en-US" sz="1800" dirty="0"/>
              <a:t>Comparing: </a:t>
            </a:r>
            <a:r>
              <a:rPr lang="en-US" sz="1800" b="1" dirty="0" err="1"/>
              <a:t>twoway</a:t>
            </a:r>
            <a:r>
              <a:rPr lang="en-US" sz="1800" b="1" dirty="0"/>
              <a:t> </a:t>
            </a:r>
            <a:r>
              <a:rPr lang="en-US" sz="1800" b="1" dirty="0" smtClean="0"/>
              <a:t>(</a:t>
            </a:r>
            <a:r>
              <a:rPr lang="en-US" sz="1800" b="1" dirty="0"/>
              <a:t>scatter </a:t>
            </a:r>
            <a:r>
              <a:rPr lang="en-US" sz="1800" b="1" dirty="0" err="1"/>
              <a:t>traveltime</a:t>
            </a:r>
            <a:r>
              <a:rPr lang="en-US" sz="1800" b="1" dirty="0"/>
              <a:t> </a:t>
            </a:r>
            <a:r>
              <a:rPr lang="en-US" sz="1800" b="1" dirty="0" smtClean="0"/>
              <a:t>cars if </a:t>
            </a:r>
            <a:r>
              <a:rPr lang="en-US" sz="1800" b="1" dirty="0"/>
              <a:t>cars&gt;300) </a:t>
            </a:r>
            <a:r>
              <a:rPr lang="en-US" sz="1800" b="1" dirty="0" smtClean="0"/>
              <a:t>(</a:t>
            </a:r>
            <a:r>
              <a:rPr lang="en-US" sz="1800" b="1" dirty="0"/>
              <a:t>scatter </a:t>
            </a:r>
            <a:r>
              <a:rPr lang="en-US" sz="1800" b="1" dirty="0" err="1"/>
              <a:t>traveltime</a:t>
            </a:r>
            <a:r>
              <a:rPr lang="en-US" sz="1800" b="1" dirty="0"/>
              <a:t> cars </a:t>
            </a:r>
            <a:r>
              <a:rPr lang="en-US" sz="1800" b="1" dirty="0" smtClean="0"/>
              <a:t>if </a:t>
            </a:r>
            <a:r>
              <a:rPr lang="en-US" sz="1800" b="1" dirty="0"/>
              <a:t>cars&lt;300) </a:t>
            </a:r>
          </a:p>
          <a:p>
            <a:pPr marL="0" indent="0">
              <a:buNone/>
            </a:pPr>
            <a:r>
              <a:rPr lang="en-US" sz="1800" dirty="0"/>
              <a:t>Comparing: </a:t>
            </a:r>
            <a:r>
              <a:rPr lang="en-US" sz="1800" b="1" dirty="0" err="1"/>
              <a:t>twoway</a:t>
            </a:r>
            <a:r>
              <a:rPr lang="en-US" sz="1800" b="1" dirty="0"/>
              <a:t> (scatter </a:t>
            </a:r>
            <a:r>
              <a:rPr lang="en-US" sz="1800" b="1" dirty="0" err="1"/>
              <a:t>traveltime</a:t>
            </a:r>
            <a:r>
              <a:rPr lang="en-US" sz="1800" b="1" dirty="0"/>
              <a:t> </a:t>
            </a:r>
            <a:r>
              <a:rPr lang="en-US" sz="1800" b="1" dirty="0" smtClean="0"/>
              <a:t>cars) </a:t>
            </a:r>
            <a:r>
              <a:rPr lang="en-US" sz="1800" b="1" dirty="0"/>
              <a:t>(scatter </a:t>
            </a:r>
            <a:r>
              <a:rPr lang="en-US" sz="1800" b="1" dirty="0" err="1" smtClean="0"/>
              <a:t>travelsq</a:t>
            </a:r>
            <a:r>
              <a:rPr lang="en-US" sz="1800" b="1" dirty="0" smtClean="0"/>
              <a:t> cars) </a:t>
            </a:r>
            <a:endParaRPr lang="en-US" sz="1800" b="1" dirty="0"/>
          </a:p>
          <a:p>
            <a:pPr marL="0" indent="0">
              <a:buNone/>
            </a:pPr>
            <a:endParaRPr lang="en-US" sz="1800" dirty="0" smtClean="0"/>
          </a:p>
          <a:p>
            <a:pPr marL="0" indent="0">
              <a:buNone/>
            </a:pPr>
            <a:endParaRPr lang="en-US" sz="1800" dirty="0"/>
          </a:p>
          <a:p>
            <a:pPr marL="0" indent="0">
              <a:buNone/>
            </a:pPr>
            <a:r>
              <a:rPr lang="en-US" sz="1800" dirty="0" smtClean="0"/>
              <a:t>How to save your graphs?  </a:t>
            </a:r>
          </a:p>
          <a:p>
            <a:pPr marL="0" indent="0">
              <a:buNone/>
            </a:pPr>
            <a:r>
              <a:rPr lang="en-US" sz="1800" dirty="0" smtClean="0"/>
              <a:t>File– Save As – (I usually do .</a:t>
            </a:r>
            <a:r>
              <a:rPr lang="en-US" sz="1800" dirty="0" err="1" smtClean="0"/>
              <a:t>pdf</a:t>
            </a:r>
            <a:r>
              <a:rPr lang="en-US" sz="1800" dirty="0" smtClean="0"/>
              <a:t>)</a:t>
            </a:r>
          </a:p>
          <a:p>
            <a:pPr marL="0" indent="0">
              <a:buNone/>
            </a:pPr>
            <a:r>
              <a:rPr lang="en-US" sz="1800" dirty="0" smtClean="0"/>
              <a:t>Or: Win users: right click and click Copy and then paste into your word doc. </a:t>
            </a:r>
          </a:p>
          <a:p>
            <a:pPr marL="0" indent="0">
              <a:buNone/>
            </a:pPr>
            <a:endParaRPr lang="en-US" sz="1800" dirty="0"/>
          </a:p>
          <a:p>
            <a:pPr marL="0" indent="0">
              <a:buNone/>
            </a:pPr>
            <a:r>
              <a:rPr lang="en-US" sz="1800" dirty="0" smtClean="0"/>
              <a:t>Try it. </a:t>
            </a:r>
          </a:p>
        </p:txBody>
      </p:sp>
    </p:spTree>
    <p:extLst>
      <p:ext uri="{BB962C8B-B14F-4D97-AF65-F5344CB8AC3E}">
        <p14:creationId xmlns:p14="http://schemas.microsoft.com/office/powerpoint/2010/main" val="15708397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normAutofit fontScale="90000"/>
          </a:bodyPr>
          <a:lstStyle/>
          <a:p>
            <a:r>
              <a:rPr lang="en-US" dirty="0" smtClean="0"/>
              <a:t>If have time: </a:t>
            </a:r>
            <a:br>
              <a:rPr lang="en-US" dirty="0" smtClean="0"/>
            </a:br>
            <a:r>
              <a:rPr lang="en-US" dirty="0" smtClean="0"/>
              <a:t>A little bit on how random variable vary and on statistical significance</a:t>
            </a:r>
            <a:br>
              <a:rPr lang="en-US" dirty="0" smtClean="0"/>
            </a:br>
            <a:r>
              <a:rPr lang="en-US" dirty="0"/>
              <a:t/>
            </a:r>
            <a:br>
              <a:rPr lang="en-US" dirty="0"/>
            </a:br>
            <a:r>
              <a:rPr lang="en-US" dirty="0" smtClean="0"/>
              <a:t>Else:</a:t>
            </a:r>
            <a:br>
              <a:rPr lang="en-US" dirty="0" smtClean="0"/>
            </a:br>
            <a:r>
              <a:rPr lang="en-US" dirty="0" smtClean="0"/>
              <a:t>Exercise 3</a:t>
            </a:r>
            <a:endParaRPr lang="en-US" dirty="0"/>
          </a:p>
        </p:txBody>
      </p:sp>
    </p:spTree>
    <p:extLst>
      <p:ext uri="{BB962C8B-B14F-4D97-AF65-F5344CB8AC3E}">
        <p14:creationId xmlns:p14="http://schemas.microsoft.com/office/powerpoint/2010/main" val="4636801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t>
            </a:r>
            <a:r>
              <a:rPr lang="en-US" dirty="0" smtClean="0"/>
              <a:t>much does your travel time vary?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a:t>
            </a:r>
            <a:r>
              <a:rPr lang="en-US" dirty="0"/>
              <a:t>you have an important meeting, how much time will you give yourself? Why? What is the probability you will be late given the time you picked? </a:t>
            </a:r>
          </a:p>
          <a:p>
            <a:r>
              <a:rPr lang="en-US" dirty="0"/>
              <a:t>To know that we need to understand how travel time varies. Let’s do this systematically. </a:t>
            </a:r>
          </a:p>
          <a:p>
            <a:pPr marL="0" indent="0">
              <a:buNone/>
            </a:pPr>
            <a:endParaRPr lang="en-US" dirty="0" smtClean="0"/>
          </a:p>
          <a:p>
            <a:pPr marL="0" indent="0">
              <a:buNone/>
            </a:pPr>
            <a:r>
              <a:rPr lang="en-US" dirty="0" smtClean="0"/>
              <a:t>Standard deviation (</a:t>
            </a:r>
            <a:r>
              <a:rPr lang="el-GR" dirty="0" smtClean="0"/>
              <a:t>σ</a:t>
            </a:r>
            <a:r>
              <a:rPr lang="en-US" dirty="0" smtClean="0"/>
              <a:t>): </a:t>
            </a:r>
            <a:r>
              <a:rPr lang="en-US" dirty="0"/>
              <a:t>measuring variation in a random variable</a:t>
            </a:r>
            <a:endParaRPr lang="en-US" dirty="0" smtClean="0"/>
          </a:p>
          <a:p>
            <a:pPr marL="0" indent="0">
              <a:buNone/>
            </a:pPr>
            <a:r>
              <a:rPr lang="en-US" dirty="0" smtClean="0"/>
              <a:t>1. Calculate mean (</a:t>
            </a:r>
            <a:r>
              <a:rPr lang="el-GR" dirty="0" smtClean="0"/>
              <a:t>μ</a:t>
            </a:r>
            <a:r>
              <a:rPr lang="en-US" dirty="0" smtClean="0"/>
              <a:t>) </a:t>
            </a:r>
          </a:p>
          <a:p>
            <a:pPr marL="0" indent="0">
              <a:buNone/>
            </a:pPr>
            <a:r>
              <a:rPr lang="en-US" dirty="0" smtClean="0"/>
              <a:t>2</a:t>
            </a:r>
            <a:r>
              <a:rPr lang="en-US" dirty="0"/>
              <a:t>.  Compute the difference of each data point from the mean, and square the result of each </a:t>
            </a:r>
          </a:p>
          <a:p>
            <a:pPr marL="0" indent="0">
              <a:buNone/>
            </a:pPr>
            <a:r>
              <a:rPr lang="en-US" dirty="0"/>
              <a:t>3. Compute the average of these values, and take the square root</a:t>
            </a:r>
            <a:r>
              <a:rPr lang="en-US" dirty="0" smtClean="0"/>
              <a:t>. </a:t>
            </a:r>
          </a:p>
          <a:p>
            <a:pPr marL="0" indent="0">
              <a:buNone/>
            </a:pPr>
            <a:r>
              <a:rPr lang="en-US" dirty="0" smtClean="0"/>
              <a:t>Bigger standard deviation, more uncertainty.</a:t>
            </a:r>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3345792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Kernel density estimates: </a:t>
            </a:r>
            <a:br>
              <a:rPr lang="en-US" sz="3200" dirty="0" smtClean="0"/>
            </a:br>
            <a:r>
              <a:rPr lang="en-US" sz="3200" dirty="0" smtClean="0"/>
              <a:t>Which distribution </a:t>
            </a:r>
            <a:r>
              <a:rPr lang="en-US" sz="3200" dirty="0" smtClean="0"/>
              <a:t>would make you feel most uncertain about your travel time?</a:t>
            </a:r>
            <a:endParaRPr lang="en-US" sz="3200" dirty="0"/>
          </a:p>
        </p:txBody>
      </p:sp>
      <p:pic>
        <p:nvPicPr>
          <p:cNvPr id="4" name="Picture 3" descr="http://upload.wikimedia.org/wikipedia/commons/thumb/7/74/Normal_Distribution_PDF.svg/350px-Normal_Distribution_PDF.svg.png"/>
          <p:cNvPicPr/>
          <p:nvPr/>
        </p:nvPicPr>
        <p:blipFill>
          <a:blip r:embed="rId2">
            <a:extLst>
              <a:ext uri="{28A0092B-C50C-407E-A947-70E740481C1C}">
                <a14:useLocalDpi xmlns:a14="http://schemas.microsoft.com/office/drawing/2010/main" val="0"/>
              </a:ext>
            </a:extLst>
          </a:blip>
          <a:srcRect/>
          <a:stretch>
            <a:fillRect/>
          </a:stretch>
        </p:blipFill>
        <p:spPr bwMode="auto">
          <a:xfrm>
            <a:off x="1152525" y="1600200"/>
            <a:ext cx="6705599" cy="5181600"/>
          </a:xfrm>
          <a:prstGeom prst="rect">
            <a:avLst/>
          </a:prstGeom>
          <a:noFill/>
          <a:ln>
            <a:noFill/>
          </a:ln>
        </p:spPr>
      </p:pic>
    </p:spTree>
    <p:extLst>
      <p:ext uri="{BB962C8B-B14F-4D97-AF65-F5344CB8AC3E}">
        <p14:creationId xmlns:p14="http://schemas.microsoft.com/office/powerpoint/2010/main" val="12694396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Normal distribution</a:t>
            </a:r>
          </a:p>
        </p:txBody>
      </p:sp>
      <p:sp>
        <p:nvSpPr>
          <p:cNvPr id="3" name="Content Placeholder 2"/>
          <p:cNvSpPr>
            <a:spLocks noGrp="1"/>
          </p:cNvSpPr>
          <p:nvPr>
            <p:ph idx="1"/>
          </p:nvPr>
        </p:nvSpPr>
        <p:spPr>
          <a:xfrm>
            <a:off x="457200" y="3505200"/>
            <a:ext cx="8229600" cy="2819400"/>
          </a:xfrm>
        </p:spPr>
        <p:txBody>
          <a:bodyPr>
            <a:normAutofit fontScale="47500" lnSpcReduction="20000"/>
          </a:bodyPr>
          <a:lstStyle/>
          <a:p>
            <a:r>
              <a:rPr lang="en-US" dirty="0" smtClean="0"/>
              <a:t>When the histogram looks like a bell curve the random variable is normally distributed. </a:t>
            </a:r>
          </a:p>
          <a:p>
            <a:r>
              <a:rPr lang="en-US" dirty="0" smtClean="0"/>
              <a:t>Then everything becomes simpler (due to the symmetry and more in Quant I): </a:t>
            </a:r>
          </a:p>
          <a:p>
            <a:r>
              <a:rPr lang="en-US" dirty="0" err="1" smtClean="0"/>
              <a:t>e.g</a:t>
            </a:r>
            <a:r>
              <a:rPr lang="en-US" dirty="0" smtClean="0"/>
              <a:t> the probability of getting values &gt; any threshold can be computed. </a:t>
            </a:r>
          </a:p>
          <a:p>
            <a:endParaRPr lang="en-US" dirty="0" smtClean="0"/>
          </a:p>
          <a:p>
            <a:r>
              <a:rPr lang="en-US" dirty="0" err="1" smtClean="0"/>
              <a:t>Prob</a:t>
            </a:r>
            <a:r>
              <a:rPr lang="en-US" dirty="0" smtClean="0"/>
              <a:t> </a:t>
            </a:r>
            <a:r>
              <a:rPr lang="en-US" dirty="0"/>
              <a:t>of being late when you give yourself </a:t>
            </a:r>
            <a:r>
              <a:rPr lang="el-GR" dirty="0"/>
              <a:t>μ</a:t>
            </a:r>
            <a:r>
              <a:rPr lang="en-US" dirty="0"/>
              <a:t> minutes is  (100%) / 2 = 50</a:t>
            </a:r>
            <a:r>
              <a:rPr lang="en-US" dirty="0" smtClean="0"/>
              <a:t>%</a:t>
            </a:r>
          </a:p>
          <a:p>
            <a:r>
              <a:rPr lang="en-US" dirty="0" err="1" smtClean="0"/>
              <a:t>Prob</a:t>
            </a:r>
            <a:r>
              <a:rPr lang="en-US" dirty="0" smtClean="0"/>
              <a:t> of being late when you give yourself </a:t>
            </a:r>
            <a:r>
              <a:rPr lang="el-GR" dirty="0" smtClean="0"/>
              <a:t>μ</a:t>
            </a:r>
            <a:r>
              <a:rPr lang="en-US" dirty="0" smtClean="0"/>
              <a:t>+</a:t>
            </a:r>
            <a:r>
              <a:rPr lang="el-GR" dirty="0" smtClean="0"/>
              <a:t>σ</a:t>
            </a:r>
            <a:r>
              <a:rPr lang="en-US" dirty="0" smtClean="0"/>
              <a:t> minutes is  (100%-68%) / 2 = 16%</a:t>
            </a:r>
          </a:p>
          <a:p>
            <a:r>
              <a:rPr lang="en-US" dirty="0" err="1"/>
              <a:t>Prob</a:t>
            </a:r>
            <a:r>
              <a:rPr lang="en-US" dirty="0"/>
              <a:t> of being late when you give yourself </a:t>
            </a:r>
            <a:r>
              <a:rPr lang="el-GR" dirty="0" smtClean="0"/>
              <a:t>μ</a:t>
            </a:r>
            <a:r>
              <a:rPr lang="en-US" dirty="0" smtClean="0"/>
              <a:t>-</a:t>
            </a:r>
            <a:r>
              <a:rPr lang="el-GR" dirty="0" smtClean="0"/>
              <a:t>σ</a:t>
            </a:r>
            <a:r>
              <a:rPr lang="en-US" dirty="0" smtClean="0"/>
              <a:t> </a:t>
            </a:r>
            <a:r>
              <a:rPr lang="en-US" dirty="0"/>
              <a:t>minutes is  </a:t>
            </a:r>
            <a:r>
              <a:rPr lang="en-US" dirty="0" smtClean="0"/>
              <a:t>68%+16% = 84%</a:t>
            </a:r>
          </a:p>
          <a:p>
            <a:r>
              <a:rPr lang="en-US" dirty="0" err="1"/>
              <a:t>Prob</a:t>
            </a:r>
            <a:r>
              <a:rPr lang="en-US" dirty="0"/>
              <a:t> of being late when you give yourself </a:t>
            </a:r>
            <a:r>
              <a:rPr lang="el-GR" dirty="0" smtClean="0"/>
              <a:t>μ</a:t>
            </a:r>
            <a:r>
              <a:rPr lang="en-US" dirty="0" smtClean="0"/>
              <a:t>+2</a:t>
            </a:r>
            <a:r>
              <a:rPr lang="el-GR" dirty="0" smtClean="0"/>
              <a:t>σ</a:t>
            </a:r>
            <a:r>
              <a:rPr lang="en-US" dirty="0" smtClean="0"/>
              <a:t> </a:t>
            </a:r>
            <a:r>
              <a:rPr lang="en-US" dirty="0"/>
              <a:t>minutes is  </a:t>
            </a:r>
            <a:r>
              <a:rPr lang="en-US" dirty="0" smtClean="0"/>
              <a:t>(100%-95.45%) </a:t>
            </a:r>
            <a:r>
              <a:rPr lang="en-US" dirty="0"/>
              <a:t>/ 2 = </a:t>
            </a:r>
            <a:r>
              <a:rPr lang="en-US" dirty="0" smtClean="0"/>
              <a:t>2.275%</a:t>
            </a:r>
          </a:p>
          <a:p>
            <a:endParaRPr lang="en-US" dirty="0"/>
          </a:p>
          <a:p>
            <a:r>
              <a:rPr lang="en-US" dirty="0" smtClean="0"/>
              <a:t>Statistics is a study of random variable, its distribution, its relationship with other random variables, and what we can infer about populations from sample.  </a:t>
            </a: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pic>
        <p:nvPicPr>
          <p:cNvPr id="37890" name="Picture 2" descr="http://listenerextraordinaire.files.wordpress.com/2010/10/bellcurve.jpg?w=300&amp;h=2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066800"/>
            <a:ext cx="285750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0590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Statistical significance in regressions</a:t>
            </a:r>
          </a:p>
        </p:txBody>
      </p:sp>
      <p:sp>
        <p:nvSpPr>
          <p:cNvPr id="3" name="Content Placeholder 2"/>
          <p:cNvSpPr>
            <a:spLocks noGrp="1"/>
          </p:cNvSpPr>
          <p:nvPr>
            <p:ph idx="1"/>
          </p:nvPr>
        </p:nvSpPr>
        <p:spPr/>
        <p:txBody>
          <a:bodyPr>
            <a:normAutofit fontScale="40000" lnSpcReduction="20000"/>
          </a:bodyPr>
          <a:lstStyle/>
          <a:p>
            <a:r>
              <a:rPr lang="en-US" sz="4800" dirty="0"/>
              <a:t>When traffic is very sparse( cars&lt;50), how does an additional car affect travel time?</a:t>
            </a:r>
          </a:p>
          <a:p>
            <a:pPr marL="0" indent="0">
              <a:buNone/>
            </a:pPr>
            <a:r>
              <a:rPr lang="en-US" sz="4800" dirty="0"/>
              <a:t> </a:t>
            </a:r>
          </a:p>
          <a:p>
            <a:pPr marL="0" indent="0">
              <a:buNone/>
            </a:pPr>
            <a:r>
              <a:rPr lang="en-US" b="1" dirty="0"/>
              <a:t> </a:t>
            </a:r>
            <a:r>
              <a:rPr lang="en-US" b="1" dirty="0" err="1"/>
              <a:t>reg</a:t>
            </a:r>
            <a:r>
              <a:rPr lang="en-US" b="1" dirty="0"/>
              <a:t> </a:t>
            </a:r>
            <a:r>
              <a:rPr lang="en-US" b="1" dirty="0" err="1"/>
              <a:t>traveltime</a:t>
            </a:r>
            <a:r>
              <a:rPr lang="en-US" b="1" dirty="0"/>
              <a:t> cars if cars&lt;50</a:t>
            </a:r>
          </a:p>
          <a:p>
            <a:pPr marL="0" indent="0">
              <a:buNone/>
            </a:pPr>
            <a:r>
              <a:rPr lang="en-US" dirty="0"/>
              <a:t>------------------------------------------------------------------------------</a:t>
            </a:r>
          </a:p>
          <a:p>
            <a:pPr marL="0" indent="0">
              <a:buNone/>
            </a:pPr>
            <a:r>
              <a:rPr lang="en-US" dirty="0"/>
              <a:t>  </a:t>
            </a:r>
            <a:r>
              <a:rPr lang="en-US" dirty="0" err="1"/>
              <a:t>traveltime</a:t>
            </a:r>
            <a:r>
              <a:rPr lang="en-US" dirty="0"/>
              <a:t> |      </a:t>
            </a:r>
            <a:r>
              <a:rPr lang="en-US" dirty="0" err="1"/>
              <a:t>Coef</a:t>
            </a:r>
            <a:r>
              <a:rPr lang="en-US" dirty="0"/>
              <a:t>.   Std. Err.      t    P&gt;|t|     [95% Conf. Interval]</a:t>
            </a:r>
          </a:p>
          <a:p>
            <a:pPr marL="0" indent="0">
              <a:buNone/>
            </a:pPr>
            <a:r>
              <a:rPr lang="en-US" dirty="0"/>
              <a:t>-------------+----------------------------------------------------------------</a:t>
            </a:r>
          </a:p>
          <a:p>
            <a:pPr marL="0" indent="0">
              <a:buNone/>
            </a:pPr>
            <a:r>
              <a:rPr lang="en-US" dirty="0"/>
              <a:t>        cars |   .0078617   .0180347     0.44   0.664    -.0281668    .0438901</a:t>
            </a:r>
          </a:p>
          <a:p>
            <a:pPr marL="0" indent="0">
              <a:buNone/>
            </a:pPr>
            <a:r>
              <a:rPr lang="en-US" dirty="0"/>
              <a:t>       _cons |    15.7433   .4229513    37.22   0.000     14.89835    16.58824</a:t>
            </a:r>
          </a:p>
          <a:p>
            <a:pPr marL="0" indent="0">
              <a:buNone/>
            </a:pPr>
            <a:r>
              <a:rPr lang="en-US" dirty="0"/>
              <a:t>------------------------------------------------------------------------------</a:t>
            </a:r>
            <a:endParaRPr lang="en-US" sz="5400" dirty="0"/>
          </a:p>
          <a:p>
            <a:r>
              <a:rPr lang="en-US" sz="4800" dirty="0"/>
              <a:t>Compare the ratio between coefficient and standard error on cars for this regressions and the earlier one</a:t>
            </a:r>
            <a:endParaRPr lang="en-US" b="1" dirty="0"/>
          </a:p>
          <a:p>
            <a:pPr marL="0" indent="0">
              <a:buNone/>
            </a:pPr>
            <a:endParaRPr lang="en-US" b="1" dirty="0"/>
          </a:p>
          <a:p>
            <a:pPr marL="0" indent="0">
              <a:buNone/>
            </a:pPr>
            <a:r>
              <a:rPr lang="en-US" b="1" dirty="0" err="1"/>
              <a:t>reg</a:t>
            </a:r>
            <a:r>
              <a:rPr lang="en-US" b="1" dirty="0"/>
              <a:t> </a:t>
            </a:r>
            <a:r>
              <a:rPr lang="en-US" b="1" dirty="0" err="1"/>
              <a:t>traveltime</a:t>
            </a:r>
            <a:r>
              <a:rPr lang="en-US" b="1" dirty="0"/>
              <a:t> cars</a:t>
            </a:r>
            <a:endParaRPr lang="en-US" dirty="0"/>
          </a:p>
          <a:p>
            <a:pPr marL="0" indent="0">
              <a:buNone/>
            </a:pPr>
            <a:r>
              <a:rPr lang="en-US" dirty="0"/>
              <a:t>------------------------------------------------------------------------------</a:t>
            </a:r>
          </a:p>
          <a:p>
            <a:pPr marL="0" indent="0">
              <a:buNone/>
            </a:pPr>
            <a:r>
              <a:rPr lang="en-US" dirty="0"/>
              <a:t>  </a:t>
            </a:r>
            <a:r>
              <a:rPr lang="en-US" dirty="0" err="1"/>
              <a:t>traveltime</a:t>
            </a:r>
            <a:r>
              <a:rPr lang="en-US" dirty="0"/>
              <a:t> |      </a:t>
            </a:r>
            <a:r>
              <a:rPr lang="en-US" dirty="0" err="1"/>
              <a:t>Coef</a:t>
            </a:r>
            <a:r>
              <a:rPr lang="en-US" dirty="0"/>
              <a:t>.   Std. Err.      t    P&gt;|t|     [95% Conf. Interval]</a:t>
            </a:r>
          </a:p>
          <a:p>
            <a:pPr marL="0" indent="0">
              <a:buNone/>
            </a:pPr>
            <a:r>
              <a:rPr lang="en-US" dirty="0"/>
              <a:t>-------------+----------------------------------------------------------------</a:t>
            </a:r>
          </a:p>
          <a:p>
            <a:pPr marL="0" indent="0">
              <a:buNone/>
            </a:pPr>
            <a:r>
              <a:rPr lang="en-US" dirty="0"/>
              <a:t>        cars |   .0311483   .0004892    63.67   0.000     .0301888    .0321078</a:t>
            </a:r>
          </a:p>
          <a:p>
            <a:pPr marL="0" indent="0">
              <a:buNone/>
            </a:pPr>
            <a:r>
              <a:rPr lang="en-US" dirty="0"/>
              <a:t>       _cons |    14.7139   .2201573    66.83   0.000     14.28208    15.14571</a:t>
            </a:r>
          </a:p>
          <a:p>
            <a:pPr marL="0" indent="0">
              <a:buNone/>
            </a:pPr>
            <a:r>
              <a:rPr lang="en-US" dirty="0"/>
              <a:t>-----------------------------------------------------------------------------</a:t>
            </a:r>
          </a:p>
          <a:p>
            <a:endParaRPr lang="en-US" dirty="0"/>
          </a:p>
        </p:txBody>
      </p:sp>
    </p:spTree>
    <p:extLst>
      <p:ext uri="{BB962C8B-B14F-4D97-AF65-F5344CB8AC3E}">
        <p14:creationId xmlns:p14="http://schemas.microsoft.com/office/powerpoint/2010/main" val="21554538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534400" cy="6553200"/>
          </a:xfrm>
        </p:spPr>
        <p:txBody>
          <a:bodyPr>
            <a:normAutofit fontScale="85000" lnSpcReduction="20000"/>
          </a:bodyPr>
          <a:lstStyle/>
          <a:p>
            <a:pPr marL="0" indent="0">
              <a:buNone/>
            </a:pPr>
            <a:r>
              <a:rPr lang="en-US" sz="2600" dirty="0" smtClean="0"/>
              <a:t>When we compare the ratio between coefficient and standard error on cars for the 1</a:t>
            </a:r>
            <a:r>
              <a:rPr lang="en-US" sz="2600" baseline="30000" dirty="0" smtClean="0"/>
              <a:t>st</a:t>
            </a:r>
            <a:r>
              <a:rPr lang="en-US" sz="2600" dirty="0" smtClean="0"/>
              <a:t> and 2</a:t>
            </a:r>
            <a:r>
              <a:rPr lang="en-US" sz="2600" baseline="30000" dirty="0" smtClean="0"/>
              <a:t>nd</a:t>
            </a:r>
            <a:r>
              <a:rPr lang="en-US" sz="2600" dirty="0" smtClean="0"/>
              <a:t> regression we get:</a:t>
            </a:r>
            <a:endParaRPr lang="en-US" sz="1600" b="1" dirty="0" smtClean="0"/>
          </a:p>
          <a:p>
            <a:pPr marL="0" indent="0">
              <a:buNone/>
            </a:pPr>
            <a:endParaRPr lang="en-US" sz="1600" dirty="0" smtClean="0"/>
          </a:p>
          <a:p>
            <a:pPr marL="0" indent="0">
              <a:buNone/>
            </a:pPr>
            <a:r>
              <a:rPr lang="en-US" sz="2300" dirty="0"/>
              <a:t>0.00786/0.018 = 0.44	.031148 /.000489 = 63.67 </a:t>
            </a:r>
          </a:p>
          <a:p>
            <a:pPr marL="0" indent="0">
              <a:buNone/>
            </a:pPr>
            <a:r>
              <a:rPr lang="en-US" sz="2300" dirty="0" smtClean="0"/>
              <a:t>This says that if </a:t>
            </a:r>
            <a:r>
              <a:rPr lang="el-GR" sz="2300" dirty="0" smtClean="0"/>
              <a:t>μ</a:t>
            </a:r>
            <a:r>
              <a:rPr lang="en-US" sz="2300" dirty="0" smtClean="0"/>
              <a:t>=0, the first </a:t>
            </a:r>
            <a:r>
              <a:rPr lang="en-US" sz="2300" dirty="0" err="1" smtClean="0"/>
              <a:t>coeff</a:t>
            </a:r>
            <a:r>
              <a:rPr lang="en-US" sz="2300" dirty="0" smtClean="0"/>
              <a:t> on car is the blue arrow and second </a:t>
            </a:r>
            <a:r>
              <a:rPr lang="en-US" sz="2300" dirty="0" err="1" smtClean="0"/>
              <a:t>coeff</a:t>
            </a:r>
            <a:r>
              <a:rPr lang="en-US" sz="2300" dirty="0" smtClean="0"/>
              <a:t> on car is red.</a:t>
            </a:r>
          </a:p>
          <a:p>
            <a:pPr marL="0" indent="0">
              <a:buNone/>
            </a:pPr>
            <a:endParaRPr lang="en-US" sz="2300" dirty="0"/>
          </a:p>
          <a:p>
            <a:pPr marL="0" indent="0">
              <a:buNone/>
            </a:pPr>
            <a:endParaRPr lang="en-US" sz="2300" dirty="0" smtClean="0"/>
          </a:p>
          <a:p>
            <a:pPr marL="0" indent="0">
              <a:buNone/>
            </a:pPr>
            <a:endParaRPr lang="en-US" sz="2300" dirty="0"/>
          </a:p>
          <a:p>
            <a:pPr marL="0" indent="0">
              <a:buNone/>
            </a:pPr>
            <a:endParaRPr lang="en-US" sz="2300" dirty="0" smtClean="0"/>
          </a:p>
          <a:p>
            <a:pPr marL="0" indent="0">
              <a:buNone/>
            </a:pPr>
            <a:endParaRPr lang="en-US" sz="2300" dirty="0"/>
          </a:p>
          <a:p>
            <a:pPr marL="0" indent="0">
              <a:buNone/>
            </a:pPr>
            <a:endParaRPr lang="en-US" sz="2300" dirty="0" smtClean="0"/>
          </a:p>
          <a:p>
            <a:pPr marL="0" indent="0">
              <a:buNone/>
            </a:pPr>
            <a:endParaRPr lang="en-US" sz="2300" dirty="0" smtClean="0"/>
          </a:p>
          <a:p>
            <a:pPr marL="0" indent="0">
              <a:buNone/>
            </a:pPr>
            <a:endParaRPr lang="en-US" sz="2300" dirty="0"/>
          </a:p>
          <a:p>
            <a:pPr marL="0" indent="0">
              <a:buNone/>
            </a:pPr>
            <a:r>
              <a:rPr lang="en-US" sz="2300" dirty="0" smtClean="0"/>
              <a:t>Or: effect of # car on travel time is statistically indistinguishable </a:t>
            </a:r>
          </a:p>
          <a:p>
            <a:pPr marL="0" indent="0">
              <a:buNone/>
            </a:pPr>
            <a:r>
              <a:rPr lang="en-US" sz="2300" dirty="0" smtClean="0"/>
              <a:t>From 0 when traffic is very sparse.</a:t>
            </a:r>
          </a:p>
          <a:p>
            <a:pPr marL="0" indent="0">
              <a:buNone/>
            </a:pPr>
            <a:r>
              <a:rPr lang="en-US" sz="2300" dirty="0" smtClean="0"/>
              <a:t>The </a:t>
            </a:r>
            <a:r>
              <a:rPr lang="en-US" sz="2300" dirty="0" err="1" smtClean="0"/>
              <a:t>pvalue</a:t>
            </a:r>
            <a:r>
              <a:rPr lang="en-US" sz="2300" dirty="0" smtClean="0"/>
              <a:t> summarizes the statistical significance.</a:t>
            </a:r>
          </a:p>
          <a:p>
            <a:pPr marL="0" indent="0">
              <a:buNone/>
            </a:pPr>
            <a:r>
              <a:rPr lang="en-US" sz="2300" dirty="0" err="1" smtClean="0"/>
              <a:t>Pval</a:t>
            </a:r>
            <a:r>
              <a:rPr lang="en-US" sz="2300" dirty="0" smtClean="0"/>
              <a:t> = </a:t>
            </a:r>
            <a:r>
              <a:rPr lang="en-US" sz="2300" dirty="0" err="1" smtClean="0"/>
              <a:t>prob</a:t>
            </a:r>
            <a:r>
              <a:rPr lang="en-US" sz="2300" dirty="0" smtClean="0"/>
              <a:t> that we get this coefficient when the actual effect of </a:t>
            </a:r>
          </a:p>
          <a:p>
            <a:pPr marL="0" indent="0">
              <a:buNone/>
            </a:pPr>
            <a:r>
              <a:rPr lang="en-US" sz="2300" dirty="0"/>
              <a:t>c</a:t>
            </a:r>
            <a:r>
              <a:rPr lang="en-US" sz="2300" dirty="0" smtClean="0"/>
              <a:t>ars on travel time is actually zero.</a:t>
            </a:r>
          </a:p>
          <a:p>
            <a:pPr marL="0" indent="0">
              <a:buNone/>
            </a:pPr>
            <a:r>
              <a:rPr lang="en-US" sz="2300" dirty="0" smtClean="0"/>
              <a:t>For the first one, it is very like (66.4%)</a:t>
            </a:r>
          </a:p>
          <a:p>
            <a:pPr marL="0" indent="0">
              <a:buNone/>
            </a:pPr>
            <a:r>
              <a:rPr lang="en-US" sz="2300" dirty="0" smtClean="0"/>
              <a:t>For the second regression, it is highly unlikely (0.00%) </a:t>
            </a:r>
            <a:endParaRPr lang="en-US" sz="2300" dirty="0"/>
          </a:p>
          <a:p>
            <a:endParaRPr lang="en-US" dirty="0"/>
          </a:p>
        </p:txBody>
      </p:sp>
      <p:grpSp>
        <p:nvGrpSpPr>
          <p:cNvPr id="11" name="Group 10"/>
          <p:cNvGrpSpPr/>
          <p:nvPr/>
        </p:nvGrpSpPr>
        <p:grpSpPr>
          <a:xfrm>
            <a:off x="1981200" y="1981200"/>
            <a:ext cx="3619500" cy="2247901"/>
            <a:chOff x="5448300" y="2895600"/>
            <a:chExt cx="3619500" cy="2247901"/>
          </a:xfrm>
        </p:grpSpPr>
        <p:pic>
          <p:nvPicPr>
            <p:cNvPr id="4" name="Picture 2" descr="http://listenerextraordinaire.files.wordpress.com/2010/10/bellcurve.jpg?w=300&amp;h=2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2895600"/>
              <a:ext cx="2857500" cy="22479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53200" y="3733800"/>
              <a:ext cx="152400" cy="369332"/>
            </a:xfrm>
            <a:prstGeom prst="rect">
              <a:avLst/>
            </a:prstGeom>
            <a:noFill/>
          </p:spPr>
          <p:txBody>
            <a:bodyPr wrap="square" rtlCol="0">
              <a:spAutoFit/>
            </a:bodyPr>
            <a:lstStyle/>
            <a:p>
              <a:r>
                <a:rPr lang="en-US" dirty="0" smtClean="0"/>
                <a:t>0</a:t>
              </a:r>
              <a:endParaRPr lang="en-US" dirty="0"/>
            </a:p>
          </p:txBody>
        </p:sp>
        <p:sp>
          <p:nvSpPr>
            <p:cNvPr id="6" name="Down Arrow 5"/>
            <p:cNvSpPr/>
            <p:nvPr/>
          </p:nvSpPr>
          <p:spPr>
            <a:xfrm flipH="1">
              <a:off x="6781800" y="3752850"/>
              <a:ext cx="188594" cy="209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flipH="1">
              <a:off x="8686800" y="3733800"/>
              <a:ext cx="188594" cy="20955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7924800" y="3996068"/>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9835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57200"/>
            <a:ext cx="5638799" cy="1143000"/>
          </a:xfrm>
        </p:spPr>
        <p:txBody>
          <a:bodyPr>
            <a:noAutofit/>
          </a:bodyPr>
          <a:lstStyle/>
          <a:p>
            <a:r>
              <a:rPr lang="en-US" sz="3200" dirty="0"/>
              <a:t>I</a:t>
            </a:r>
            <a:r>
              <a:rPr lang="en-US" sz="3200" dirty="0" smtClean="0"/>
              <a:t>magine you are an advisor to the mayor of Pittsburgh</a:t>
            </a:r>
            <a:endParaRPr lang="en-US" sz="3200" dirty="0"/>
          </a:p>
        </p:txBody>
      </p:sp>
      <p:sp>
        <p:nvSpPr>
          <p:cNvPr id="3" name="Content Placeholder 2"/>
          <p:cNvSpPr>
            <a:spLocks noGrp="1"/>
          </p:cNvSpPr>
          <p:nvPr>
            <p:ph idx="1"/>
          </p:nvPr>
        </p:nvSpPr>
        <p:spPr>
          <a:xfrm>
            <a:off x="457200" y="2484437"/>
            <a:ext cx="8229600" cy="4068763"/>
          </a:xfrm>
        </p:spPr>
        <p:txBody>
          <a:bodyPr>
            <a:normAutofit fontScale="85000" lnSpcReduction="20000"/>
          </a:bodyPr>
          <a:lstStyle/>
          <a:p>
            <a:r>
              <a:rPr lang="en-US" dirty="0" smtClean="0"/>
              <a:t>He is wondering </a:t>
            </a:r>
            <a:r>
              <a:rPr lang="en-US" dirty="0" smtClean="0"/>
              <a:t>whether approving 10 new </a:t>
            </a:r>
            <a:r>
              <a:rPr lang="en-US" dirty="0" smtClean="0"/>
              <a:t>businesses </a:t>
            </a:r>
            <a:r>
              <a:rPr lang="en-US" dirty="0" smtClean="0"/>
              <a:t>on </a:t>
            </a:r>
            <a:r>
              <a:rPr lang="en-US" dirty="0" smtClean="0"/>
              <a:t>a strip of a crowded </a:t>
            </a:r>
            <a:r>
              <a:rPr lang="en-US" dirty="0" smtClean="0"/>
              <a:t>highway: busines</a:t>
            </a:r>
            <a:r>
              <a:rPr lang="en-US" dirty="0" smtClean="0"/>
              <a:t>ses bring job </a:t>
            </a:r>
            <a:r>
              <a:rPr lang="en-US" dirty="0" smtClean="0"/>
              <a:t>worsens congestion</a:t>
            </a:r>
            <a:endParaRPr lang="en-US" dirty="0" smtClean="0"/>
          </a:p>
          <a:p>
            <a:pPr marL="0" indent="0">
              <a:buNone/>
            </a:pPr>
            <a:endParaRPr lang="en-US" dirty="0" smtClean="0"/>
          </a:p>
          <a:p>
            <a:r>
              <a:rPr lang="en-US" dirty="0" smtClean="0"/>
              <a:t>What you have to help you advise him: </a:t>
            </a:r>
          </a:p>
          <a:p>
            <a:pPr lvl="1"/>
            <a:r>
              <a:rPr lang="en-US" dirty="0" smtClean="0"/>
              <a:t>Data on travel time on several highways given number of cars (</a:t>
            </a:r>
            <a:r>
              <a:rPr lang="en-US" dirty="0" err="1" smtClean="0"/>
              <a:t>Cars.dta</a:t>
            </a:r>
            <a:r>
              <a:rPr lang="en-US" dirty="0" smtClean="0"/>
              <a:t>)</a:t>
            </a:r>
          </a:p>
          <a:p>
            <a:pPr lvl="1"/>
            <a:r>
              <a:rPr lang="en-US" dirty="0"/>
              <a:t>D</a:t>
            </a:r>
            <a:r>
              <a:rPr lang="en-US" dirty="0" smtClean="0"/>
              <a:t>ata on number of cars given number of businesses along the highway (</a:t>
            </a:r>
            <a:r>
              <a:rPr lang="en-US" dirty="0" err="1" smtClean="0"/>
              <a:t>Business.dta</a:t>
            </a:r>
            <a:r>
              <a:rPr lang="en-US" dirty="0" smtClean="0"/>
              <a:t>)</a:t>
            </a:r>
          </a:p>
          <a:p>
            <a:pPr lvl="1"/>
            <a:r>
              <a:rPr lang="en-US" dirty="0" smtClean="0"/>
              <a:t>Public opinion expert’s estimation that praise = business^2/2, and complaints = traffic wait time.  </a:t>
            </a:r>
            <a:endParaRPr lang="en-US" dirty="0"/>
          </a:p>
        </p:txBody>
      </p:sp>
      <p:pic>
        <p:nvPicPr>
          <p:cNvPr id="36866" name="Picture 2" descr="https://www.gspia.pitt.edu/Portals/0/images/news/Peduto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04800"/>
            <a:ext cx="2764631" cy="18430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81799" y="1752600"/>
            <a:ext cx="2231231" cy="369332"/>
          </a:xfrm>
          <a:prstGeom prst="rect">
            <a:avLst/>
          </a:prstGeom>
          <a:noFill/>
        </p:spPr>
        <p:txBody>
          <a:bodyPr wrap="square" rtlCol="0">
            <a:spAutoFit/>
          </a:bodyPr>
          <a:lstStyle/>
          <a:p>
            <a:r>
              <a:rPr lang="en-US" dirty="0" err="1" smtClean="0">
                <a:solidFill>
                  <a:schemeClr val="bg1"/>
                </a:solidFill>
              </a:rPr>
              <a:t>Peduto</a:t>
            </a:r>
            <a:r>
              <a:rPr lang="en-US" dirty="0" smtClean="0">
                <a:solidFill>
                  <a:schemeClr val="bg1"/>
                </a:solidFill>
              </a:rPr>
              <a:t>, GSPIA’11</a:t>
            </a:r>
            <a:endParaRPr lang="en-US" dirty="0">
              <a:solidFill>
                <a:schemeClr val="bg1"/>
              </a:solidFill>
            </a:endParaRPr>
          </a:p>
        </p:txBody>
      </p:sp>
    </p:spTree>
    <p:extLst>
      <p:ext uri="{BB962C8B-B14F-4D97-AF65-F5344CB8AC3E}">
        <p14:creationId xmlns:p14="http://schemas.microsoft.com/office/powerpoint/2010/main" val="41765650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12773"/>
            <a:ext cx="8610600" cy="4525963"/>
          </a:xfrm>
        </p:spPr>
        <p:txBody>
          <a:bodyPr>
            <a:noAutofit/>
          </a:bodyPr>
          <a:lstStyle/>
          <a:p>
            <a:r>
              <a:rPr lang="en-US" sz="2000" dirty="0" smtClean="0"/>
              <a:t>2:45pm </a:t>
            </a:r>
            <a:r>
              <a:rPr lang="en-US" sz="2000" dirty="0" smtClean="0"/>
              <a:t>Faculty Chat</a:t>
            </a:r>
          </a:p>
          <a:p>
            <a:endParaRPr lang="en-US" sz="1600" dirty="0"/>
          </a:p>
          <a:p>
            <a:r>
              <a:rPr lang="en-US" sz="2000" dirty="0" smtClean="0"/>
              <a:t>Jeremy Weber, </a:t>
            </a:r>
            <a:endParaRPr lang="en-US" sz="2000" dirty="0" smtClean="0"/>
          </a:p>
          <a:p>
            <a:pPr marL="0" indent="0">
              <a:buNone/>
            </a:pPr>
            <a:r>
              <a:rPr lang="en-US" sz="2000" dirty="0" smtClean="0"/>
              <a:t>Assistant Professor of Economics</a:t>
            </a:r>
          </a:p>
          <a:p>
            <a:pPr marL="0" indent="0">
              <a:buNone/>
            </a:pPr>
            <a:r>
              <a:rPr lang="en-US" sz="2000" dirty="0" smtClean="0"/>
              <a:t>Will teach Intro to Quant</a:t>
            </a:r>
            <a:endParaRPr lang="en-US" sz="2000" dirty="0" smtClean="0"/>
          </a:p>
          <a:p>
            <a:pPr marL="0" indent="0">
              <a:buNone/>
            </a:pPr>
            <a:r>
              <a:rPr lang="en-US" sz="2000" dirty="0" smtClean="0"/>
              <a:t>Previously Research </a:t>
            </a:r>
            <a:r>
              <a:rPr lang="en-US" sz="2000" dirty="0"/>
              <a:t>Economist </a:t>
            </a:r>
            <a:endParaRPr lang="en-US" sz="2000" dirty="0" smtClean="0"/>
          </a:p>
          <a:p>
            <a:pPr marL="0" indent="0">
              <a:buNone/>
            </a:pPr>
            <a:r>
              <a:rPr lang="en-US" sz="2000" dirty="0" smtClean="0"/>
              <a:t>at </a:t>
            </a:r>
            <a:r>
              <a:rPr lang="en-US" sz="2000" dirty="0"/>
              <a:t>the </a:t>
            </a:r>
            <a:r>
              <a:rPr lang="en-US" sz="2000" dirty="0" smtClean="0"/>
              <a:t>U.S</a:t>
            </a:r>
            <a:r>
              <a:rPr lang="en-US" sz="2000" dirty="0"/>
              <a:t>. Department of </a:t>
            </a:r>
            <a:r>
              <a:rPr lang="en-US" sz="2000" dirty="0" smtClean="0"/>
              <a:t>Agriculture</a:t>
            </a:r>
          </a:p>
          <a:p>
            <a:pPr marL="0" indent="0">
              <a:buNone/>
            </a:pPr>
            <a:endParaRPr lang="en-US" sz="2000" dirty="0" smtClean="0"/>
          </a:p>
          <a:p>
            <a:r>
              <a:rPr lang="en-US" sz="2000" dirty="0" smtClean="0"/>
              <a:t>Michael </a:t>
            </a:r>
            <a:r>
              <a:rPr lang="en-US" sz="2000" dirty="0" err="1" smtClean="0"/>
              <a:t>Lewin</a:t>
            </a:r>
            <a:r>
              <a:rPr lang="en-US" sz="2000" dirty="0" smtClean="0"/>
              <a:t>, </a:t>
            </a:r>
            <a:endParaRPr lang="en-US" sz="2000" dirty="0" smtClean="0"/>
          </a:p>
          <a:p>
            <a:pPr marL="0" indent="0">
              <a:buNone/>
            </a:pPr>
            <a:r>
              <a:rPr lang="en-US" sz="2000" dirty="0" smtClean="0"/>
              <a:t>Lecturer </a:t>
            </a:r>
          </a:p>
          <a:p>
            <a:pPr marL="0" indent="0">
              <a:buNone/>
            </a:pPr>
            <a:r>
              <a:rPr lang="en-US" sz="2000" dirty="0"/>
              <a:t>Will </a:t>
            </a:r>
            <a:r>
              <a:rPr lang="en-US" sz="2000" dirty="0" smtClean="0"/>
              <a:t>be teaching Econ for Public Affairs</a:t>
            </a:r>
            <a:endParaRPr lang="en-US" sz="2000" dirty="0" smtClean="0"/>
          </a:p>
          <a:p>
            <a:pPr marL="0" indent="0">
              <a:buNone/>
            </a:pPr>
            <a:r>
              <a:rPr lang="en-US" sz="2000" dirty="0" smtClean="0"/>
              <a:t>Previously Senio</a:t>
            </a:r>
            <a:r>
              <a:rPr lang="en-US" sz="2000" dirty="0" smtClean="0"/>
              <a:t>r Economist </a:t>
            </a:r>
          </a:p>
          <a:p>
            <a:pPr marL="0" indent="0">
              <a:buNone/>
            </a:pPr>
            <a:r>
              <a:rPr lang="en-US" sz="2000" dirty="0" smtClean="0"/>
              <a:t>at the</a:t>
            </a:r>
            <a:r>
              <a:rPr lang="en-US" sz="2000" dirty="0" smtClean="0"/>
              <a:t> </a:t>
            </a:r>
            <a:r>
              <a:rPr lang="en-US" sz="2000" dirty="0" smtClean="0"/>
              <a:t>World </a:t>
            </a:r>
            <a:r>
              <a:rPr lang="en-US" sz="2000" dirty="0" smtClean="0"/>
              <a:t>Bank</a:t>
            </a:r>
          </a:p>
          <a:p>
            <a:pPr marL="0" indent="0">
              <a:buNone/>
            </a:pPr>
            <a:endParaRPr lang="en-US" sz="2000" dirty="0" smtClean="0"/>
          </a:p>
          <a:p>
            <a:r>
              <a:rPr lang="en-US" sz="2000" dirty="0" smtClean="0"/>
              <a:t>Break 3:00 to chat informally with faculty, we start lecture at </a:t>
            </a:r>
            <a:r>
              <a:rPr lang="en-US" sz="2000" dirty="0" smtClean="0"/>
              <a:t>3:30 </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8651" y="1447800"/>
            <a:ext cx="1224096"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1988" y="3962400"/>
            <a:ext cx="1357423" cy="1357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0586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Exercise 3</a:t>
            </a:r>
            <a:endParaRPr lang="en-US" dirty="0"/>
          </a:p>
        </p:txBody>
      </p:sp>
      <p:sp>
        <p:nvSpPr>
          <p:cNvPr id="3" name="Content Placeholder 2"/>
          <p:cNvSpPr>
            <a:spLocks noGrp="1"/>
          </p:cNvSpPr>
          <p:nvPr>
            <p:ph idx="1"/>
          </p:nvPr>
        </p:nvSpPr>
        <p:spPr/>
        <p:txBody>
          <a:bodyPr/>
          <a:lstStyle/>
          <a:p>
            <a:r>
              <a:rPr lang="en-US" dirty="0" smtClean="0"/>
              <a:t>Any questions?</a:t>
            </a:r>
          </a:p>
          <a:p>
            <a:r>
              <a:rPr lang="en-US" dirty="0" smtClean="0"/>
              <a:t>On to teams. </a:t>
            </a:r>
          </a:p>
          <a:p>
            <a:r>
              <a:rPr lang="en-US" dirty="0" smtClean="0"/>
              <a:t>We will call out your names. When you meet up you are going to move to sit together. </a:t>
            </a:r>
          </a:p>
          <a:p>
            <a:r>
              <a:rPr lang="en-US" dirty="0" smtClean="0"/>
              <a:t>In the </a:t>
            </a:r>
            <a:r>
              <a:rPr lang="en-US" dirty="0" smtClean="0"/>
              <a:t>last exercise </a:t>
            </a:r>
            <a:r>
              <a:rPr lang="en-US" dirty="0" smtClean="0"/>
              <a:t>you will work together in your new team. </a:t>
            </a:r>
            <a:endParaRPr lang="en-US" dirty="0"/>
          </a:p>
        </p:txBody>
      </p:sp>
    </p:spTree>
    <p:extLst>
      <p:ext uri="{BB962C8B-B14F-4D97-AF65-F5344CB8AC3E}">
        <p14:creationId xmlns:p14="http://schemas.microsoft.com/office/powerpoint/2010/main" val="22539396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 to the Race!</a:t>
            </a:r>
            <a:br>
              <a:rPr lang="en-US" dirty="0" smtClean="0"/>
            </a:br>
            <a:r>
              <a:rPr lang="en-US" dirty="0" smtClean="0"/>
              <a:t>Here are the teams</a:t>
            </a:r>
            <a:endParaRPr lang="en-US" dirty="0"/>
          </a:p>
        </p:txBody>
      </p:sp>
      <p:sp>
        <p:nvSpPr>
          <p:cNvPr id="3" name="Content Placeholder 2"/>
          <p:cNvSpPr>
            <a:spLocks noGrp="1"/>
          </p:cNvSpPr>
          <p:nvPr>
            <p:ph idx="1"/>
          </p:nvPr>
        </p:nvSpPr>
        <p:spPr>
          <a:xfrm>
            <a:off x="457200" y="3048000"/>
            <a:ext cx="8229600" cy="3078163"/>
          </a:xfrm>
        </p:spPr>
        <p:txBody>
          <a:bodyPr>
            <a:normAutofit fontScale="55000" lnSpcReduction="20000"/>
          </a:bodyPr>
          <a:lstStyle/>
          <a:p>
            <a:r>
              <a:rPr lang="en-US" dirty="0"/>
              <a:t>C</a:t>
            </a:r>
            <a:r>
              <a:rPr lang="en-US" dirty="0" smtClean="0"/>
              <a:t>ome up and meet your teammate as your name is called. </a:t>
            </a:r>
          </a:p>
          <a:p>
            <a:endParaRPr lang="en-US" dirty="0" smtClean="0"/>
          </a:p>
          <a:p>
            <a:r>
              <a:rPr lang="en-US" dirty="0"/>
              <a:t>Show Race Packet Materials. </a:t>
            </a:r>
          </a:p>
          <a:p>
            <a:r>
              <a:rPr lang="en-US" dirty="0" smtClean="0"/>
              <a:t>Tomorrow: you will absolutely need your computer.</a:t>
            </a:r>
          </a:p>
          <a:p>
            <a:r>
              <a:rPr lang="en-US" dirty="0" smtClean="0"/>
              <a:t>You will be coding and thinking and racing from room to room, so make sure you are comfortable.</a:t>
            </a:r>
          </a:p>
          <a:p>
            <a:pPr lvl="0"/>
            <a:r>
              <a:rPr lang="en-US" dirty="0"/>
              <a:t>There will be </a:t>
            </a:r>
            <a:r>
              <a:rPr lang="en-US" b="1" dirty="0" smtClean="0"/>
              <a:t>9 </a:t>
            </a:r>
            <a:r>
              <a:rPr lang="en-US" b="1" dirty="0"/>
              <a:t>clues</a:t>
            </a:r>
            <a:r>
              <a:rPr lang="en-US" dirty="0"/>
              <a:t>. Solving each clue under three tries will earn your team 1 point. The team with the highest number of points wins the race. </a:t>
            </a:r>
            <a:r>
              <a:rPr lang="en-US" b="1" dirty="0"/>
              <a:t>Ties </a:t>
            </a:r>
            <a:r>
              <a:rPr lang="en-US" dirty="0"/>
              <a:t>are broken by how quickly you complete the race. </a:t>
            </a:r>
            <a:endParaRPr lang="en-US" dirty="0" smtClean="0"/>
          </a:p>
          <a:p>
            <a:pPr lvl="0"/>
            <a:r>
              <a:rPr lang="en-US" dirty="0" smtClean="0"/>
              <a:t>There will be Roadblocks. In Roadblocks each person in the team must solve a puzzle individually. </a:t>
            </a:r>
            <a:r>
              <a:rPr lang="en-US" dirty="0" smtClean="0"/>
              <a:t>The point will only be given if both team members </a:t>
            </a:r>
            <a:r>
              <a:rPr lang="en-US" dirty="0" err="1" smtClean="0"/>
              <a:t>succesfully</a:t>
            </a:r>
            <a:r>
              <a:rPr lang="en-US" dirty="0" smtClean="0"/>
              <a:t> solve their puzzle. </a:t>
            </a:r>
            <a:endParaRPr lang="en-US" dirty="0" smtClean="0"/>
          </a:p>
        </p:txBody>
      </p:sp>
    </p:spTree>
    <p:extLst>
      <p:ext uri="{BB962C8B-B14F-4D97-AF65-F5344CB8AC3E}">
        <p14:creationId xmlns:p14="http://schemas.microsoft.com/office/powerpoint/2010/main" val="38573817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win?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Review all the material tonight with your teammate</a:t>
            </a:r>
            <a:r>
              <a:rPr lang="en-US" dirty="0"/>
              <a:t> </a:t>
            </a:r>
            <a:r>
              <a:rPr lang="en-US" dirty="0" smtClean="0"/>
              <a:t>and decide on how you want to handle roadblocks and other scenarios. The math will be simple but will require creative applications. </a:t>
            </a:r>
          </a:p>
          <a:p>
            <a:r>
              <a:rPr lang="en-US" dirty="0" err="1" smtClean="0"/>
              <a:t>Stata</a:t>
            </a:r>
            <a:r>
              <a:rPr lang="en-US" dirty="0" smtClean="0"/>
              <a:t> </a:t>
            </a:r>
            <a:r>
              <a:rPr lang="en-US" dirty="0" smtClean="0"/>
              <a:t>commands: You MUST get familiar with all the commands we did today.</a:t>
            </a:r>
          </a:p>
          <a:p>
            <a:r>
              <a:rPr lang="en-US" dirty="0" smtClean="0"/>
              <a:t>When getting your answers checked you can send just one person so one of you can continue working.</a:t>
            </a:r>
          </a:p>
          <a:p>
            <a:r>
              <a:rPr lang="en-US" dirty="0" smtClean="0"/>
              <a:t>Tomorrow: you can setup starting from 8:30am. We will distribute materials for the race at </a:t>
            </a:r>
            <a:r>
              <a:rPr lang="en-US" dirty="0"/>
              <a:t>9</a:t>
            </a:r>
            <a:r>
              <a:rPr lang="en-US" dirty="0" smtClean="0"/>
              <a:t>am</a:t>
            </a:r>
            <a:r>
              <a:rPr lang="en-US" dirty="0" smtClean="0"/>
              <a:t>.</a:t>
            </a:r>
          </a:p>
          <a:p>
            <a:r>
              <a:rPr lang="en-US" dirty="0" smtClean="0"/>
              <a:t>On to work with your teammate! </a:t>
            </a:r>
            <a:endParaRPr lang="en-US" dirty="0" smtClean="0"/>
          </a:p>
          <a:p>
            <a:endParaRPr lang="en-US" dirty="0" smtClean="0"/>
          </a:p>
          <a:p>
            <a:endParaRPr lang="en-US" dirty="0" smtClean="0"/>
          </a:p>
        </p:txBody>
      </p:sp>
    </p:spTree>
    <p:extLst>
      <p:ext uri="{BB962C8B-B14F-4D97-AF65-F5344CB8AC3E}">
        <p14:creationId xmlns:p14="http://schemas.microsoft.com/office/powerpoint/2010/main" val="32126369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done!</a:t>
            </a:r>
          </a:p>
        </p:txBody>
      </p:sp>
      <p:pic>
        <p:nvPicPr>
          <p:cNvPr id="4" name="Picture 3" descr="http://prevailingstyle.files.wordpress.com/2012/03/may-the-odds-ever-be-in-your-favor.jpg"/>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5638800" cy="4751070"/>
          </a:xfrm>
          <a:prstGeom prst="rect">
            <a:avLst/>
          </a:prstGeom>
          <a:noFill/>
          <a:ln>
            <a:noFill/>
          </a:ln>
        </p:spPr>
      </p:pic>
    </p:spTree>
    <p:extLst>
      <p:ext uri="{BB962C8B-B14F-4D97-AF65-F5344CB8AC3E}">
        <p14:creationId xmlns:p14="http://schemas.microsoft.com/office/powerpoint/2010/main" val="3346940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Breaking down the question into mathematical concepts </a:t>
            </a:r>
            <a:endParaRPr lang="en-US" dirty="0"/>
          </a:p>
        </p:txBody>
      </p:sp>
      <p:sp>
        <p:nvSpPr>
          <p:cNvPr id="3" name="Content Placeholder 2"/>
          <p:cNvSpPr>
            <a:spLocks noGrp="1"/>
          </p:cNvSpPr>
          <p:nvPr>
            <p:ph idx="1"/>
          </p:nvPr>
        </p:nvSpPr>
        <p:spPr>
          <a:xfrm>
            <a:off x="457200" y="1798637"/>
            <a:ext cx="8229600" cy="4525963"/>
          </a:xfrm>
        </p:spPr>
        <p:txBody>
          <a:bodyPr>
            <a:normAutofit fontScale="92500" lnSpcReduction="20000"/>
          </a:bodyPr>
          <a:lstStyle/>
          <a:p>
            <a:pPr marL="514350" indent="-514350">
              <a:buFont typeface="+mj-lt"/>
              <a:buAutoNum type="arabicPeriod"/>
            </a:pPr>
            <a:r>
              <a:rPr lang="en-US" dirty="0" smtClean="0"/>
              <a:t>how </a:t>
            </a:r>
            <a:r>
              <a:rPr lang="en-US" dirty="0"/>
              <a:t>long does it take to travel the </a:t>
            </a:r>
            <a:r>
              <a:rPr lang="en-US" dirty="0" smtClean="0"/>
              <a:t>highway? (random variable)</a:t>
            </a:r>
          </a:p>
          <a:p>
            <a:pPr marL="514350" indent="-514350">
              <a:buFont typeface="+mj-lt"/>
              <a:buAutoNum type="arabicPeriod"/>
            </a:pPr>
            <a:r>
              <a:rPr lang="en-US" dirty="0" smtClean="0"/>
              <a:t>how does the # </a:t>
            </a:r>
            <a:r>
              <a:rPr lang="en-US" dirty="0"/>
              <a:t>of cars affect travel time? </a:t>
            </a:r>
            <a:r>
              <a:rPr lang="en-US" dirty="0" smtClean="0"/>
              <a:t>(correlation, linear regression, slope)</a:t>
            </a:r>
          </a:p>
          <a:p>
            <a:pPr marL="514350" indent="-514350">
              <a:buFont typeface="+mj-lt"/>
              <a:buAutoNum type="arabicPeriod"/>
            </a:pPr>
            <a:r>
              <a:rPr lang="en-US" dirty="0"/>
              <a:t>can adoption of a different traffic system reduce congestion</a:t>
            </a:r>
            <a:r>
              <a:rPr lang="en-US" dirty="0" smtClean="0"/>
              <a:t>? (</a:t>
            </a:r>
            <a:r>
              <a:rPr lang="en-US" dirty="0" smtClean="0"/>
              <a:t>simultaneous equations)</a:t>
            </a:r>
          </a:p>
          <a:p>
            <a:pPr marL="514350" indent="-514350">
              <a:buFont typeface="+mj-lt"/>
              <a:buAutoNum type="arabicPeriod"/>
            </a:pPr>
            <a:r>
              <a:rPr lang="en-US" dirty="0"/>
              <a:t>h</a:t>
            </a:r>
            <a:r>
              <a:rPr lang="en-US" dirty="0" smtClean="0"/>
              <a:t>ow does the # of businesses affect # of cars?(nonlinear equations)</a:t>
            </a:r>
          </a:p>
          <a:p>
            <a:pPr marL="514350" indent="-514350">
              <a:buFont typeface="+mj-lt"/>
              <a:buAutoNum type="arabicPeriod"/>
            </a:pPr>
            <a:r>
              <a:rPr lang="en-US" dirty="0"/>
              <a:t>w</a:t>
            </a:r>
            <a:r>
              <a:rPr lang="en-US" dirty="0" smtClean="0"/>
              <a:t>hat is the optimal # of business to have? (</a:t>
            </a:r>
            <a:r>
              <a:rPr lang="en-US" dirty="0" smtClean="0"/>
              <a:t>optimization) </a:t>
            </a:r>
            <a:endParaRPr lang="en-US" dirty="0" smtClean="0"/>
          </a:p>
        </p:txBody>
      </p:sp>
    </p:spTree>
    <p:extLst>
      <p:ext uri="{BB962C8B-B14F-4D97-AF65-F5344CB8AC3E}">
        <p14:creationId xmlns:p14="http://schemas.microsoft.com/office/powerpoint/2010/main" val="2471963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41708</TotalTime>
  <Words>4415</Words>
  <Application>Microsoft Office PowerPoint</Application>
  <PresentationFormat>On-screen Show (4:3)</PresentationFormat>
  <Paragraphs>876</Paragraphs>
  <Slides>84</Slides>
  <Notes>9</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2015 GSPIA Amazing Analytics Race</vt:lpstr>
      <vt:lpstr>8:30am Getting ready: Your To-Do List</vt:lpstr>
      <vt:lpstr>Welcome</vt:lpstr>
      <vt:lpstr>What this workshop is and is NOT</vt:lpstr>
      <vt:lpstr>Schedule and people you will meet today</vt:lpstr>
      <vt:lpstr>And.. what is GSPIA’s  Amazing Analytics Race ?</vt:lpstr>
      <vt:lpstr>How today’s training camp works</vt:lpstr>
      <vt:lpstr>Imagine you are an advisor to the mayor of Pittsburgh</vt:lpstr>
      <vt:lpstr>Breaking down the question into mathematical concepts </vt:lpstr>
      <vt:lpstr>PowerPoint Presentation</vt:lpstr>
      <vt:lpstr>Random variable</vt:lpstr>
      <vt:lpstr>Looking at data</vt:lpstr>
      <vt:lpstr>Histogram</vt:lpstr>
      <vt:lpstr>Showing distribution of data: boxplot</vt:lpstr>
      <vt:lpstr>PowerPoint Presentation</vt:lpstr>
      <vt:lpstr># of cars on the highway</vt:lpstr>
      <vt:lpstr>PowerPoint Presentation</vt:lpstr>
      <vt:lpstr>Relationship between two random variables correlation between cars and travel time</vt:lpstr>
      <vt:lpstr>PowerPoint Presentation</vt:lpstr>
      <vt:lpstr>Regression</vt:lpstr>
      <vt:lpstr>Interpretation</vt:lpstr>
      <vt:lpstr>Drawing a linear function</vt:lpstr>
      <vt:lpstr>Looking at a graph and identifying the linear equation </vt:lpstr>
      <vt:lpstr>Inverting a linear function</vt:lpstr>
      <vt:lpstr>Inverting a linear function</vt:lpstr>
      <vt:lpstr>Digression: when will you  have to invert linear functions?</vt:lpstr>
      <vt:lpstr>How many additional businesses should be allowed along a busy highway  to maximize citizens satisfaction?   Breaking down the question into mathematical concepts </vt:lpstr>
      <vt:lpstr>PowerPoint Presentation</vt:lpstr>
      <vt:lpstr>PowerPoint Presentation</vt:lpstr>
      <vt:lpstr>PowerPoint Presentation</vt:lpstr>
      <vt:lpstr>PowerPoint Presentation</vt:lpstr>
      <vt:lpstr>Other applications: making inferences</vt:lpstr>
      <vt:lpstr>You will also see a lot of simultaneous equations in economics, so let’s preview them. </vt:lpstr>
      <vt:lpstr>Now: Two linear functions:  for example: Supply-demand equilibrium in perfect competition</vt:lpstr>
      <vt:lpstr>Exercise 1 10:15 am</vt:lpstr>
      <vt:lpstr>Alumni chat:  Matt von Boecklin MPIA’13</vt:lpstr>
      <vt:lpstr>15 minutes break When we return (11am) :  Review Exercise 1 Linear functions </vt:lpstr>
      <vt:lpstr>Review Exercise 1</vt:lpstr>
      <vt:lpstr>How many additional businesses should be allowed along a busy highway  to maximize citizens satisfaction?   Breaking down the question into mathematical concepts </vt:lpstr>
      <vt:lpstr>4. Nonlinear function</vt:lpstr>
      <vt:lpstr>PowerPoint Presentation</vt:lpstr>
      <vt:lpstr>PowerPoint Presentation</vt:lpstr>
      <vt:lpstr>Nonlinear functions</vt:lpstr>
      <vt:lpstr>Quadratic function</vt:lpstr>
      <vt:lpstr>Other quadratic functions</vt:lpstr>
      <vt:lpstr>Working with polynomials  more generally</vt:lpstr>
      <vt:lpstr>Derivatives: the “slope” of a polynomial</vt:lpstr>
      <vt:lpstr>Quadratic function</vt:lpstr>
      <vt:lpstr>Rules for simplifying polynomials </vt:lpstr>
      <vt:lpstr>Exponential function</vt:lpstr>
      <vt:lpstr>Logarithmic function</vt:lpstr>
      <vt:lpstr>2x and  exp(x) Logs and natural logs</vt:lpstr>
      <vt:lpstr>Some rules for dealing with exp and logs</vt:lpstr>
      <vt:lpstr>Derivatives for logs and exp</vt:lpstr>
      <vt:lpstr>So back to your data:</vt:lpstr>
      <vt:lpstr>PowerPoint Presentation</vt:lpstr>
      <vt:lpstr>How do we optimize a function?</vt:lpstr>
      <vt:lpstr>General Optimization</vt:lpstr>
      <vt:lpstr>PowerPoint Presentation</vt:lpstr>
      <vt:lpstr>Another example</vt:lpstr>
      <vt:lpstr>PowerPoint Presentation</vt:lpstr>
      <vt:lpstr>PowerPoint Presentation</vt:lpstr>
      <vt:lpstr>PowerPoint Presentation</vt:lpstr>
      <vt:lpstr>Exercise 2</vt:lpstr>
      <vt:lpstr>1:30 Review Exercise 2</vt:lpstr>
      <vt:lpstr>Writing and saving commands in STATA</vt:lpstr>
      <vt:lpstr>Loading and exploring</vt:lpstr>
      <vt:lpstr>Relationship between variables</vt:lpstr>
      <vt:lpstr>Sorting and Viewing Data</vt:lpstr>
      <vt:lpstr>Conditional statements  (if, and (&amp;), or (|), ==, != )</vt:lpstr>
      <vt:lpstr>Generating new variables</vt:lpstr>
      <vt:lpstr>Groups and group means</vt:lpstr>
      <vt:lpstr>Graphing</vt:lpstr>
      <vt:lpstr>If have time:  A little bit on how random variable vary and on statistical significance  Else: Exercise 3</vt:lpstr>
      <vt:lpstr>How much does your travel time vary?</vt:lpstr>
      <vt:lpstr>Kernel density estimates:  Which distribution would make you feel most uncertain about your travel time?</vt:lpstr>
      <vt:lpstr>Normal distribution</vt:lpstr>
      <vt:lpstr>Statistical significance in regressions</vt:lpstr>
      <vt:lpstr>PowerPoint Presentation</vt:lpstr>
      <vt:lpstr>PowerPoint Presentation</vt:lpstr>
      <vt:lpstr>Review Exercise 3</vt:lpstr>
      <vt:lpstr>On to the Race! Here are the teams</vt:lpstr>
      <vt:lpstr>How to win?</vt:lpstr>
      <vt:lpstr>Training done!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Linardi, Sera</dc:creator>
  <cp:lastModifiedBy>Linardi, Sera</cp:lastModifiedBy>
  <cp:revision>597</cp:revision>
  <cp:lastPrinted>2015-08-26T03:06:50Z</cp:lastPrinted>
  <dcterms:created xsi:type="dcterms:W3CDTF">2013-08-20T15:51:19Z</dcterms:created>
  <dcterms:modified xsi:type="dcterms:W3CDTF">2015-08-26T10:08:51Z</dcterms:modified>
</cp:coreProperties>
</file>